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303" r:id="rId5"/>
    <p:sldId id="304" r:id="rId6"/>
    <p:sldId id="259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347" r:id="rId52"/>
    <p:sldId id="353" r:id="rId53"/>
    <p:sldId id="350" r:id="rId54"/>
    <p:sldId id="354" r:id="rId55"/>
    <p:sldId id="355" r:id="rId56"/>
    <p:sldId id="352" r:id="rId57"/>
    <p:sldId id="351" r:id="rId58"/>
    <p:sldId id="356" r:id="rId59"/>
    <p:sldId id="357" r:id="rId60"/>
    <p:sldId id="358" r:id="rId61"/>
    <p:sldId id="268" r:id="rId62"/>
    <p:sldId id="269" r:id="rId63"/>
    <p:sldId id="349" r:id="rId64"/>
    <p:sldId id="270" r:id="rId65"/>
    <p:sldId id="271" r:id="rId66"/>
    <p:sldId id="272" r:id="rId67"/>
    <p:sldId id="345" r:id="rId68"/>
    <p:sldId id="346" r:id="rId69"/>
    <p:sldId id="273" r:id="rId70"/>
    <p:sldId id="274" r:id="rId71"/>
    <p:sldId id="348" r:id="rId72"/>
    <p:sldId id="343" r:id="rId73"/>
    <p:sldId id="34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342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295" r:id="rId96"/>
    <p:sldId id="296" r:id="rId97"/>
    <p:sldId id="297" r:id="rId98"/>
    <p:sldId id="298" r:id="rId99"/>
    <p:sldId id="299" r:id="rId100"/>
    <p:sldId id="302" r:id="rId101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>
      <p:cViewPr varScale="1">
        <p:scale>
          <a:sx n="87" d="100"/>
          <a:sy n="87" d="100"/>
        </p:scale>
        <p:origin x="84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5314" y="872693"/>
            <a:ext cx="6694170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@n</a:t>
            </a:r>
            <a:r>
              <a:rPr spc="-15" dirty="0"/>
              <a:t>i</a:t>
            </a:r>
            <a:r>
              <a:rPr spc="-5" dirty="0"/>
              <a:t>kgraf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46774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@n</a:t>
            </a:r>
            <a:r>
              <a:rPr spc="-15" dirty="0"/>
              <a:t>i</a:t>
            </a:r>
            <a:r>
              <a:rPr spc="-5" dirty="0"/>
              <a:t>kgraf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@n</a:t>
            </a:r>
            <a:r>
              <a:rPr spc="-15" dirty="0"/>
              <a:t>i</a:t>
            </a:r>
            <a:r>
              <a:rPr spc="-5" dirty="0"/>
              <a:t>kgraf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@n</a:t>
            </a:r>
            <a:r>
              <a:rPr spc="-15" dirty="0"/>
              <a:t>i</a:t>
            </a:r>
            <a:r>
              <a:rPr spc="-5" dirty="0"/>
              <a:t>kgraf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@n</a:t>
            </a:r>
            <a:r>
              <a:rPr spc="-15" dirty="0"/>
              <a:t>i</a:t>
            </a:r>
            <a:r>
              <a:rPr spc="-5" dirty="0"/>
              <a:t>kgraf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20845" y="872693"/>
            <a:ext cx="5563108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2537" y="2740609"/>
            <a:ext cx="12539725" cy="5939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46774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3189" y="9104699"/>
            <a:ext cx="2047875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1416030" y="9104699"/>
            <a:ext cx="1249045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755"/>
              </a:lnSpc>
            </a:pPr>
            <a:r>
              <a:rPr spc="-5" dirty="0"/>
              <a:t>@n</a:t>
            </a:r>
            <a:r>
              <a:rPr spc="-15" dirty="0"/>
              <a:t>i</a:t>
            </a:r>
            <a:r>
              <a:rPr spc="-5" dirty="0"/>
              <a:t>kgraf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ikgra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www.flickr.com/photos/mike52ad/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Relationship Id="rId3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hyperlink" Target="http://teropa.info/blog/2015/03/02/change-and-its-detection-in-javascript-frameworks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hyperlink" Target="http://teropa.info/blog/2015/03/02/change-and-its-detection-in-javascript-frameworks.html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st.pn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est.pn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beljs.io/docs/setup/" TargetMode="External"/><Relationship Id="rId3" Type="http://schemas.openxmlformats.org/officeDocument/2006/relationships/image" Target="../media/image12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Relationship Id="rId3" Type="http://schemas.openxmlformats.org/officeDocument/2006/relationships/hyperlink" Target="https://twitter.com/codecartoons/status/667348216669741056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beljs.io/docs/setup/" TargetMode="External"/><Relationship Id="rId3" Type="http://schemas.openxmlformats.org/officeDocument/2006/relationships/image" Target="../media/image13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2770" y="6626809"/>
            <a:ext cx="6779259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latin typeface="Arial"/>
                <a:cs typeface="Arial"/>
              </a:rPr>
              <a:t>React +</a:t>
            </a:r>
            <a:r>
              <a:rPr sz="8000" spc="-70" dirty="0">
                <a:latin typeface="Arial"/>
                <a:cs typeface="Arial"/>
              </a:rPr>
              <a:t> </a:t>
            </a:r>
            <a:r>
              <a:rPr sz="8000" dirty="0">
                <a:latin typeface="Arial"/>
                <a:cs typeface="Arial"/>
              </a:rPr>
              <a:t>Redux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4632" y="1767839"/>
            <a:ext cx="4415027" cy="4415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876300"/>
            <a:ext cx="69138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ES6 </a:t>
            </a:r>
            <a:r>
              <a:rPr spc="-5" dirty="0"/>
              <a:t>in</a:t>
            </a:r>
            <a:r>
              <a:rPr spc="220" dirty="0"/>
              <a:t> </a:t>
            </a:r>
            <a:r>
              <a:rPr spc="165" dirty="0"/>
              <a:t>practice</a:t>
            </a:r>
          </a:p>
        </p:txBody>
      </p:sp>
      <p:sp>
        <p:nvSpPr>
          <p:cNvPr id="3" name="object 3"/>
          <p:cNvSpPr/>
          <p:nvPr/>
        </p:nvSpPr>
        <p:spPr>
          <a:xfrm>
            <a:off x="3327400" y="2578100"/>
            <a:ext cx="6350000" cy="635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52978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3189" y="9075826"/>
            <a:ext cx="204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React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Redux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69600" y="9075826"/>
            <a:ext cx="18954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smtClean="0">
                <a:latin typeface="Arial"/>
                <a:cs typeface="Arial"/>
              </a:rPr>
              <a:t>@</a:t>
            </a:r>
            <a:r>
              <a:rPr lang="en-US" sz="2400" dirty="0" err="1" smtClean="0">
                <a:latin typeface="Arial"/>
                <a:cs typeface="Arial"/>
              </a:rPr>
              <a:t>imyagnesh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69333" y="872693"/>
            <a:ext cx="3869054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80" dirty="0"/>
              <a:t> </a:t>
            </a:r>
            <a:r>
              <a:rPr dirty="0"/>
              <a:t>End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3189" y="3178251"/>
            <a:ext cx="11818011" cy="28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243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Thanks </a:t>
            </a:r>
            <a:r>
              <a:rPr sz="3600" spc="-5" dirty="0">
                <a:latin typeface="Arial"/>
                <a:cs typeface="Arial"/>
              </a:rPr>
              <a:t>for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listening!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 dirty="0">
              <a:latin typeface="Times New Roman"/>
              <a:cs typeface="Times New Roman"/>
            </a:endParaRPr>
          </a:p>
          <a:p>
            <a:pPr marL="2465070" marR="2458720" algn="ctr">
              <a:lnSpc>
                <a:spcPct val="100000"/>
              </a:lnSpc>
            </a:pPr>
            <a:r>
              <a:rPr lang="en-US" sz="3600" u="heavy" spc="-5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https://github.com/yagneshmodh</a:t>
            </a:r>
            <a:r>
              <a:rPr sz="3600" u="heavy" spc="-5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3600" spc="-5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</a:t>
            </a:r>
            <a:r>
              <a:rPr sz="3600" u="heavy" spc="-5" dirty="0" err="1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twitter.com</a:t>
            </a:r>
            <a:r>
              <a:rPr sz="3600" u="heavy" spc="-5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/</a:t>
            </a:r>
            <a:r>
              <a:rPr lang="en-US" sz="3600" u="heavy" spc="-5" dirty="0" err="1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imyagnesh</a:t>
            </a:r>
            <a:endParaRPr sz="3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0" y="876300"/>
            <a:ext cx="38080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ES5:</a:t>
            </a:r>
            <a:r>
              <a:rPr spc="-80" dirty="0"/>
              <a:t> </a:t>
            </a:r>
            <a:r>
              <a:rPr spc="-5" dirty="0"/>
              <a:t>var</a:t>
            </a:r>
          </a:p>
        </p:txBody>
      </p:sp>
      <p:sp>
        <p:nvSpPr>
          <p:cNvPr id="3" name="object 3"/>
          <p:cNvSpPr/>
          <p:nvPr/>
        </p:nvSpPr>
        <p:spPr>
          <a:xfrm>
            <a:off x="4546600" y="2832100"/>
            <a:ext cx="3924300" cy="284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94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876300"/>
            <a:ext cx="826833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ES5: </a:t>
            </a:r>
            <a:r>
              <a:rPr spc="-5" dirty="0"/>
              <a:t>var </a:t>
            </a:r>
            <a:r>
              <a:rPr dirty="0"/>
              <a:t>-</a:t>
            </a:r>
            <a:r>
              <a:rPr spc="180" dirty="0"/>
              <a:t> </a:t>
            </a:r>
            <a:r>
              <a:rPr spc="50" dirty="0"/>
              <a:t>hoisting</a:t>
            </a:r>
          </a:p>
        </p:txBody>
      </p:sp>
      <p:sp>
        <p:nvSpPr>
          <p:cNvPr id="3" name="object 3"/>
          <p:cNvSpPr/>
          <p:nvPr/>
        </p:nvSpPr>
        <p:spPr>
          <a:xfrm>
            <a:off x="5181600" y="2692400"/>
            <a:ext cx="2654300" cy="250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192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876300"/>
            <a:ext cx="84378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3790" algn="l"/>
              </a:tabLst>
            </a:pPr>
            <a:r>
              <a:rPr spc="-225" dirty="0"/>
              <a:t>ES6:	</a:t>
            </a:r>
            <a:r>
              <a:rPr b="1" i="1" spc="-5" dirty="0">
                <a:latin typeface="Arial"/>
                <a:cs typeface="Arial"/>
              </a:rPr>
              <a:t>let </a:t>
            </a:r>
            <a:r>
              <a:rPr spc="-5" dirty="0"/>
              <a:t>is new</a:t>
            </a:r>
            <a:r>
              <a:rPr spc="-55" dirty="0"/>
              <a:t> </a:t>
            </a:r>
            <a:r>
              <a:rPr i="1" spc="-5" dirty="0">
                <a:latin typeface="Arial"/>
                <a:cs typeface="Arial"/>
              </a:rPr>
              <a:t>var</a:t>
            </a:r>
          </a:p>
        </p:txBody>
      </p:sp>
      <p:sp>
        <p:nvSpPr>
          <p:cNvPr id="3" name="object 3"/>
          <p:cNvSpPr/>
          <p:nvPr/>
        </p:nvSpPr>
        <p:spPr>
          <a:xfrm>
            <a:off x="4457700" y="2755900"/>
            <a:ext cx="4089400" cy="250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674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22500"/>
            <a:ext cx="13004800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0000" y="876300"/>
            <a:ext cx="28479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ES5…</a:t>
            </a:r>
          </a:p>
        </p:txBody>
      </p:sp>
    </p:spTree>
    <p:extLst>
      <p:ext uri="{BB962C8B-B14F-4D97-AF65-F5344CB8AC3E}">
        <p14:creationId xmlns:p14="http://schemas.microsoft.com/office/powerpoint/2010/main" val="1714595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700" y="876300"/>
            <a:ext cx="61226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…ES6:</a:t>
            </a:r>
            <a:r>
              <a:rPr spc="-95" dirty="0"/>
              <a:t> </a:t>
            </a:r>
            <a:r>
              <a:rPr b="1" dirty="0">
                <a:latin typeface="Arial"/>
                <a:cs typeface="Arial"/>
              </a:rPr>
              <a:t>const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2159000"/>
            <a:ext cx="130048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10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876300"/>
            <a:ext cx="88366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ES5:</a:t>
            </a:r>
            <a:r>
              <a:rPr spc="-55" dirty="0"/>
              <a:t> </a:t>
            </a:r>
            <a:r>
              <a:rPr spc="65" dirty="0"/>
              <a:t>concatenation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746500" y="2921000"/>
            <a:ext cx="5511800" cy="166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969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4300" y="876300"/>
            <a:ext cx="77038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ES5: </a:t>
            </a:r>
            <a:r>
              <a:rPr spc="105" dirty="0"/>
              <a:t>long</a:t>
            </a:r>
            <a:r>
              <a:rPr spc="160" dirty="0"/>
              <a:t> </a:t>
            </a:r>
            <a:r>
              <a:rPr spc="60" dirty="0"/>
              <a:t>strings</a:t>
            </a:r>
          </a:p>
        </p:txBody>
      </p:sp>
      <p:sp>
        <p:nvSpPr>
          <p:cNvPr id="3" name="object 3"/>
          <p:cNvSpPr/>
          <p:nvPr/>
        </p:nvSpPr>
        <p:spPr>
          <a:xfrm>
            <a:off x="1587500" y="5689600"/>
            <a:ext cx="98425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5900" y="2984500"/>
            <a:ext cx="10045700" cy="215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830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700" y="876300"/>
            <a:ext cx="104527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ES6: </a:t>
            </a:r>
            <a:r>
              <a:rPr b="1" spc="-80" dirty="0">
                <a:latin typeface="Arial"/>
                <a:cs typeface="Arial"/>
              </a:rPr>
              <a:t>Template</a:t>
            </a:r>
            <a:r>
              <a:rPr b="1" spc="18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strings</a:t>
            </a:r>
          </a:p>
        </p:txBody>
      </p:sp>
      <p:sp>
        <p:nvSpPr>
          <p:cNvPr id="3" name="object 3"/>
          <p:cNvSpPr/>
          <p:nvPr/>
        </p:nvSpPr>
        <p:spPr>
          <a:xfrm>
            <a:off x="2006600" y="3098800"/>
            <a:ext cx="8991600" cy="530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998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94080"/>
            <a:ext cx="10979785" cy="1208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750" spc="-215" dirty="0"/>
              <a:t>ES6: </a:t>
            </a:r>
            <a:r>
              <a:rPr sz="7750" spc="145" dirty="0"/>
              <a:t>Object</a:t>
            </a:r>
            <a:r>
              <a:rPr sz="7750" spc="155" dirty="0"/>
              <a:t> </a:t>
            </a:r>
            <a:r>
              <a:rPr sz="7750" spc="75" dirty="0"/>
              <a:t>declarations</a:t>
            </a:r>
            <a:endParaRPr sz="7750"/>
          </a:p>
        </p:txBody>
      </p:sp>
      <p:sp>
        <p:nvSpPr>
          <p:cNvPr id="3" name="object 3"/>
          <p:cNvSpPr/>
          <p:nvPr/>
        </p:nvSpPr>
        <p:spPr>
          <a:xfrm>
            <a:off x="3835400" y="2298700"/>
            <a:ext cx="53340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85927" y="4091106"/>
            <a:ext cx="1415415" cy="337820"/>
          </a:xfrm>
          <a:custGeom>
            <a:avLst/>
            <a:gdLst/>
            <a:ahLst/>
            <a:cxnLst/>
            <a:rect l="l" t="t" r="r" b="b"/>
            <a:pathLst>
              <a:path w="1415415" h="337820">
                <a:moveTo>
                  <a:pt x="0" y="0"/>
                </a:moveTo>
                <a:lnTo>
                  <a:pt x="1414865" y="0"/>
                </a:lnTo>
                <a:lnTo>
                  <a:pt x="1414865" y="337411"/>
                </a:lnTo>
                <a:lnTo>
                  <a:pt x="0" y="337411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146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4532" y="3705750"/>
            <a:ext cx="723265" cy="337820"/>
          </a:xfrm>
          <a:custGeom>
            <a:avLst/>
            <a:gdLst/>
            <a:ahLst/>
            <a:cxnLst/>
            <a:rect l="l" t="t" r="r" b="b"/>
            <a:pathLst>
              <a:path w="723264" h="337820">
                <a:moveTo>
                  <a:pt x="0" y="0"/>
                </a:moveTo>
                <a:lnTo>
                  <a:pt x="723267" y="0"/>
                </a:lnTo>
                <a:lnTo>
                  <a:pt x="723267" y="337411"/>
                </a:lnTo>
                <a:lnTo>
                  <a:pt x="0" y="337411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145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700" y="3683000"/>
            <a:ext cx="2667000" cy="2400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1066" y="3319121"/>
            <a:ext cx="987152" cy="987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66505" y="3465814"/>
            <a:ext cx="603041" cy="549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66505" y="3465815"/>
            <a:ext cx="603250" cy="549910"/>
          </a:xfrm>
          <a:custGeom>
            <a:avLst/>
            <a:gdLst/>
            <a:ahLst/>
            <a:cxnLst/>
            <a:rect l="l" t="t" r="r" b="b"/>
            <a:pathLst>
              <a:path w="603250" h="549910">
                <a:moveTo>
                  <a:pt x="106464" y="67162"/>
                </a:moveTo>
                <a:lnTo>
                  <a:pt x="0" y="243102"/>
                </a:lnTo>
                <a:lnTo>
                  <a:pt x="197932" y="362873"/>
                </a:lnTo>
                <a:lnTo>
                  <a:pt x="84814" y="549808"/>
                </a:lnTo>
                <a:lnTo>
                  <a:pt x="603041" y="487831"/>
                </a:lnTo>
                <a:lnTo>
                  <a:pt x="488607" y="186933"/>
                </a:lnTo>
                <a:lnTo>
                  <a:pt x="304396" y="186933"/>
                </a:lnTo>
                <a:lnTo>
                  <a:pt x="106464" y="67162"/>
                </a:lnTo>
                <a:close/>
              </a:path>
              <a:path w="603250" h="549910">
                <a:moveTo>
                  <a:pt x="417514" y="0"/>
                </a:moveTo>
                <a:lnTo>
                  <a:pt x="304396" y="186933"/>
                </a:lnTo>
                <a:lnTo>
                  <a:pt x="488607" y="186933"/>
                </a:lnTo>
                <a:lnTo>
                  <a:pt x="417514" y="0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2148" y="6281669"/>
            <a:ext cx="853257" cy="8532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43062" y="6349870"/>
            <a:ext cx="649928" cy="6284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3062" y="6349870"/>
            <a:ext cx="650240" cy="628650"/>
          </a:xfrm>
          <a:custGeom>
            <a:avLst/>
            <a:gdLst/>
            <a:ahLst/>
            <a:cxnLst/>
            <a:rect l="l" t="t" r="r" b="b"/>
            <a:pathLst>
              <a:path w="650239" h="628650">
                <a:moveTo>
                  <a:pt x="43001" y="165289"/>
                </a:moveTo>
                <a:lnTo>
                  <a:pt x="0" y="366386"/>
                </a:lnTo>
                <a:lnTo>
                  <a:pt x="226233" y="414762"/>
                </a:lnTo>
                <a:lnTo>
                  <a:pt x="180544" y="628427"/>
                </a:lnTo>
                <a:lnTo>
                  <a:pt x="649927" y="400218"/>
                </a:lnTo>
                <a:lnTo>
                  <a:pt x="493774" y="213666"/>
                </a:lnTo>
                <a:lnTo>
                  <a:pt x="269234" y="213666"/>
                </a:lnTo>
                <a:lnTo>
                  <a:pt x="43001" y="165289"/>
                </a:lnTo>
                <a:close/>
              </a:path>
              <a:path w="650239" h="628650">
                <a:moveTo>
                  <a:pt x="314924" y="0"/>
                </a:moveTo>
                <a:lnTo>
                  <a:pt x="269234" y="213666"/>
                </a:lnTo>
                <a:lnTo>
                  <a:pt x="493774" y="213666"/>
                </a:lnTo>
                <a:lnTo>
                  <a:pt x="314924" y="0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5166" y="1820521"/>
            <a:ext cx="987152" cy="987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0605" y="1967214"/>
            <a:ext cx="603041" cy="549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0605" y="1967215"/>
            <a:ext cx="603250" cy="549910"/>
          </a:xfrm>
          <a:custGeom>
            <a:avLst/>
            <a:gdLst/>
            <a:ahLst/>
            <a:cxnLst/>
            <a:rect l="l" t="t" r="r" b="b"/>
            <a:pathLst>
              <a:path w="603250" h="549910">
                <a:moveTo>
                  <a:pt x="106464" y="67162"/>
                </a:moveTo>
                <a:lnTo>
                  <a:pt x="0" y="243102"/>
                </a:lnTo>
                <a:lnTo>
                  <a:pt x="197932" y="362873"/>
                </a:lnTo>
                <a:lnTo>
                  <a:pt x="84814" y="549808"/>
                </a:lnTo>
                <a:lnTo>
                  <a:pt x="603041" y="487831"/>
                </a:lnTo>
                <a:lnTo>
                  <a:pt x="488607" y="186933"/>
                </a:lnTo>
                <a:lnTo>
                  <a:pt x="304396" y="186933"/>
                </a:lnTo>
                <a:lnTo>
                  <a:pt x="106464" y="67162"/>
                </a:lnTo>
                <a:close/>
              </a:path>
              <a:path w="603250" h="549910">
                <a:moveTo>
                  <a:pt x="417514" y="0"/>
                </a:moveTo>
                <a:lnTo>
                  <a:pt x="304396" y="186933"/>
                </a:lnTo>
                <a:lnTo>
                  <a:pt x="488607" y="186933"/>
                </a:lnTo>
                <a:lnTo>
                  <a:pt x="417514" y="0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47905" y="3437240"/>
            <a:ext cx="1000669" cy="9501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18380" y="3601308"/>
            <a:ext cx="671605" cy="546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18380" y="3601308"/>
            <a:ext cx="671830" cy="546735"/>
          </a:xfrm>
          <a:custGeom>
            <a:avLst/>
            <a:gdLst/>
            <a:ahLst/>
            <a:cxnLst/>
            <a:rect l="l" t="t" r="r" b="b"/>
            <a:pathLst>
              <a:path w="671829" h="546735">
                <a:moveTo>
                  <a:pt x="289448" y="0"/>
                </a:moveTo>
                <a:lnTo>
                  <a:pt x="0" y="446319"/>
                </a:lnTo>
                <a:lnTo>
                  <a:pt x="522480" y="546296"/>
                </a:lnTo>
                <a:lnTo>
                  <a:pt x="443250" y="360555"/>
                </a:lnTo>
                <a:lnTo>
                  <a:pt x="671604" y="263146"/>
                </a:lnTo>
                <a:lnTo>
                  <a:pt x="638585" y="185740"/>
                </a:lnTo>
                <a:lnTo>
                  <a:pt x="368679" y="185740"/>
                </a:lnTo>
                <a:lnTo>
                  <a:pt x="289448" y="0"/>
                </a:lnTo>
                <a:close/>
              </a:path>
              <a:path w="671829" h="546735">
                <a:moveTo>
                  <a:pt x="597034" y="88331"/>
                </a:moveTo>
                <a:lnTo>
                  <a:pt x="368679" y="185740"/>
                </a:lnTo>
                <a:lnTo>
                  <a:pt x="638585" y="185740"/>
                </a:lnTo>
                <a:lnTo>
                  <a:pt x="597034" y="88331"/>
                </a:lnTo>
                <a:close/>
              </a:path>
            </a:pathLst>
          </a:custGeom>
          <a:solidFill>
            <a:srgbClr val="00D02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92205" y="6320140"/>
            <a:ext cx="1000669" cy="9501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62680" y="6484208"/>
            <a:ext cx="671605" cy="546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62680" y="6484208"/>
            <a:ext cx="671830" cy="546735"/>
          </a:xfrm>
          <a:custGeom>
            <a:avLst/>
            <a:gdLst/>
            <a:ahLst/>
            <a:cxnLst/>
            <a:rect l="l" t="t" r="r" b="b"/>
            <a:pathLst>
              <a:path w="671829" h="546734">
                <a:moveTo>
                  <a:pt x="289448" y="0"/>
                </a:moveTo>
                <a:lnTo>
                  <a:pt x="0" y="446319"/>
                </a:lnTo>
                <a:lnTo>
                  <a:pt x="522480" y="546296"/>
                </a:lnTo>
                <a:lnTo>
                  <a:pt x="443250" y="360555"/>
                </a:lnTo>
                <a:lnTo>
                  <a:pt x="671604" y="263146"/>
                </a:lnTo>
                <a:lnTo>
                  <a:pt x="638585" y="185740"/>
                </a:lnTo>
                <a:lnTo>
                  <a:pt x="368679" y="185740"/>
                </a:lnTo>
                <a:lnTo>
                  <a:pt x="289448" y="0"/>
                </a:lnTo>
                <a:close/>
              </a:path>
              <a:path w="671829" h="546734">
                <a:moveTo>
                  <a:pt x="597034" y="88331"/>
                </a:moveTo>
                <a:lnTo>
                  <a:pt x="368679" y="185740"/>
                </a:lnTo>
                <a:lnTo>
                  <a:pt x="638585" y="185740"/>
                </a:lnTo>
                <a:lnTo>
                  <a:pt x="597034" y="88331"/>
                </a:lnTo>
                <a:close/>
              </a:path>
            </a:pathLst>
          </a:custGeom>
          <a:solidFill>
            <a:srgbClr val="00D02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496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291" cy="9753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141720"/>
            <a:ext cx="6681217" cy="1348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349" y="6089903"/>
            <a:ext cx="6414516" cy="1679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" y="6155435"/>
            <a:ext cx="6632575" cy="1270000"/>
          </a:xfrm>
          <a:custGeom>
            <a:avLst/>
            <a:gdLst/>
            <a:ahLst/>
            <a:cxnLst/>
            <a:rect l="l" t="t" r="r" b="b"/>
            <a:pathLst>
              <a:path w="6632575" h="1270000">
                <a:moveTo>
                  <a:pt x="0" y="1269491"/>
                </a:moveTo>
                <a:lnTo>
                  <a:pt x="6632448" y="1269491"/>
                </a:lnTo>
                <a:lnTo>
                  <a:pt x="6632448" y="0"/>
                </a:lnTo>
                <a:lnTo>
                  <a:pt x="0" y="0"/>
                </a:lnTo>
                <a:lnTo>
                  <a:pt x="0" y="1269491"/>
                </a:lnTo>
                <a:close/>
              </a:path>
            </a:pathLst>
          </a:custGeom>
          <a:solidFill>
            <a:srgbClr val="FFFFFF">
              <a:alpha val="874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1776" y="6300342"/>
            <a:ext cx="54457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latin typeface="Arial"/>
                <a:cs typeface="Arial"/>
              </a:rPr>
              <a:t>Let’s get</a:t>
            </a:r>
            <a:r>
              <a:rPr sz="6000" spc="-95" dirty="0">
                <a:latin typeface="Arial"/>
                <a:cs typeface="Arial"/>
              </a:rPr>
              <a:t> </a:t>
            </a:r>
            <a:r>
              <a:rPr sz="6000" dirty="0">
                <a:latin typeface="Arial"/>
                <a:cs typeface="Arial"/>
              </a:rPr>
              <a:t>started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915" y="9342526"/>
            <a:ext cx="4946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CDEDF"/>
                </a:solidFill>
                <a:latin typeface="Arial"/>
                <a:cs typeface="Arial"/>
              </a:rPr>
              <a:t>Source:</a:t>
            </a:r>
            <a:r>
              <a:rPr sz="1800" spc="20" dirty="0">
                <a:solidFill>
                  <a:srgbClr val="DCDED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CDEDF"/>
                </a:solidFill>
                <a:latin typeface="Arial"/>
                <a:cs typeface="Arial"/>
              </a:rPr>
              <a:t>https://</a:t>
            </a:r>
            <a:r>
              <a:rPr sz="1800" spc="-5" dirty="0">
                <a:solidFill>
                  <a:srgbClr val="DCDEDF"/>
                </a:solidFill>
                <a:latin typeface="Arial"/>
                <a:cs typeface="Arial"/>
                <a:hlinkClick r:id="rId5"/>
              </a:rPr>
              <a:t>www.flickr.com/photos/mike52ad/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500" y="114300"/>
            <a:ext cx="60096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ES6:</a:t>
            </a:r>
            <a:r>
              <a:rPr spc="-65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/>
          <p:nvPr/>
        </p:nvSpPr>
        <p:spPr>
          <a:xfrm>
            <a:off x="25400" y="1600200"/>
            <a:ext cx="6578600" cy="748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18300" y="1600200"/>
            <a:ext cx="6108700" cy="491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549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500" y="114300"/>
            <a:ext cx="60096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ES6:</a:t>
            </a:r>
            <a:r>
              <a:rPr spc="-65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/>
          <p:nvPr/>
        </p:nvSpPr>
        <p:spPr>
          <a:xfrm>
            <a:off x="25400" y="1600200"/>
            <a:ext cx="6578600" cy="748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18300" y="1600200"/>
            <a:ext cx="6108700" cy="491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55000" y="6845300"/>
            <a:ext cx="2667000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543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114300"/>
            <a:ext cx="99631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ES6: </a:t>
            </a:r>
            <a:r>
              <a:rPr spc="-65" dirty="0"/>
              <a:t>Setters </a:t>
            </a:r>
            <a:r>
              <a:rPr dirty="0"/>
              <a:t>&amp;</a:t>
            </a:r>
            <a:r>
              <a:rPr spc="220" dirty="0"/>
              <a:t> </a:t>
            </a:r>
            <a:r>
              <a:rPr spc="60" dirty="0"/>
              <a:t>getters</a:t>
            </a:r>
          </a:p>
        </p:txBody>
      </p:sp>
      <p:sp>
        <p:nvSpPr>
          <p:cNvPr id="3" name="object 3"/>
          <p:cNvSpPr/>
          <p:nvPr/>
        </p:nvSpPr>
        <p:spPr>
          <a:xfrm>
            <a:off x="25400" y="1600200"/>
            <a:ext cx="6578600" cy="748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18300" y="1600200"/>
            <a:ext cx="6108700" cy="491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867" y="2678688"/>
            <a:ext cx="1198777" cy="1112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068" y="2871463"/>
            <a:ext cx="813090" cy="6283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2068" y="2871463"/>
            <a:ext cx="813435" cy="628650"/>
          </a:xfrm>
          <a:custGeom>
            <a:avLst/>
            <a:gdLst/>
            <a:ahLst/>
            <a:cxnLst/>
            <a:rect l="l" t="t" r="r" b="b"/>
            <a:pathLst>
              <a:path w="813435" h="628650">
                <a:moveTo>
                  <a:pt x="106572" y="0"/>
                </a:moveTo>
                <a:lnTo>
                  <a:pt x="0" y="155490"/>
                </a:lnTo>
                <a:lnTo>
                  <a:pt x="448823" y="463113"/>
                </a:lnTo>
                <a:lnTo>
                  <a:pt x="335589" y="628321"/>
                </a:lnTo>
                <a:lnTo>
                  <a:pt x="813090" y="598512"/>
                </a:lnTo>
                <a:lnTo>
                  <a:pt x="720956" y="307621"/>
                </a:lnTo>
                <a:lnTo>
                  <a:pt x="555396" y="307621"/>
                </a:lnTo>
                <a:lnTo>
                  <a:pt x="106572" y="0"/>
                </a:lnTo>
                <a:close/>
              </a:path>
              <a:path w="813435" h="628650">
                <a:moveTo>
                  <a:pt x="668629" y="142413"/>
                </a:moveTo>
                <a:lnTo>
                  <a:pt x="555396" y="307621"/>
                </a:lnTo>
                <a:lnTo>
                  <a:pt x="720956" y="307621"/>
                </a:lnTo>
                <a:lnTo>
                  <a:pt x="668629" y="142413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8678" y="2423187"/>
            <a:ext cx="1224202" cy="1193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22069" y="2716159"/>
            <a:ext cx="754227" cy="678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22070" y="2716159"/>
            <a:ext cx="754380" cy="678815"/>
          </a:xfrm>
          <a:custGeom>
            <a:avLst/>
            <a:gdLst/>
            <a:ahLst/>
            <a:cxnLst/>
            <a:rect l="l" t="t" r="r" b="b"/>
            <a:pathLst>
              <a:path w="754379" h="678814">
                <a:moveTo>
                  <a:pt x="506643" y="319639"/>
                </a:moveTo>
                <a:lnTo>
                  <a:pt x="221028" y="319639"/>
                </a:lnTo>
                <a:lnTo>
                  <a:pt x="629811" y="678765"/>
                </a:lnTo>
                <a:lnTo>
                  <a:pt x="754226" y="537147"/>
                </a:lnTo>
                <a:lnTo>
                  <a:pt x="506643" y="319639"/>
                </a:lnTo>
                <a:close/>
              </a:path>
              <a:path w="754379" h="678814">
                <a:moveTo>
                  <a:pt x="0" y="0"/>
                </a:moveTo>
                <a:lnTo>
                  <a:pt x="88837" y="470109"/>
                </a:lnTo>
                <a:lnTo>
                  <a:pt x="221028" y="319639"/>
                </a:lnTo>
                <a:lnTo>
                  <a:pt x="506643" y="319639"/>
                </a:lnTo>
                <a:lnTo>
                  <a:pt x="345444" y="178022"/>
                </a:lnTo>
                <a:lnTo>
                  <a:pt x="477635" y="27551"/>
                </a:lnTo>
                <a:lnTo>
                  <a:pt x="0" y="0"/>
                </a:lnTo>
                <a:close/>
              </a:path>
            </a:pathLst>
          </a:custGeom>
          <a:solidFill>
            <a:srgbClr val="00D02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671" y="4989172"/>
            <a:ext cx="1207127" cy="12156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4968" y="5265470"/>
            <a:ext cx="707290" cy="7284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968" y="5265470"/>
            <a:ext cx="707390" cy="728980"/>
          </a:xfrm>
          <a:custGeom>
            <a:avLst/>
            <a:gdLst/>
            <a:ahLst/>
            <a:cxnLst/>
            <a:rect l="l" t="t" r="r" b="b"/>
            <a:pathLst>
              <a:path w="707390" h="728979">
                <a:moveTo>
                  <a:pt x="707290" y="0"/>
                </a:moveTo>
                <a:lnTo>
                  <a:pt x="233561" y="66903"/>
                </a:lnTo>
                <a:lnTo>
                  <a:pt x="377727" y="205943"/>
                </a:lnTo>
                <a:lnTo>
                  <a:pt x="0" y="597600"/>
                </a:lnTo>
                <a:lnTo>
                  <a:pt x="135686" y="728461"/>
                </a:lnTo>
                <a:lnTo>
                  <a:pt x="513413" y="336802"/>
                </a:lnTo>
                <a:lnTo>
                  <a:pt x="672105" y="336802"/>
                </a:lnTo>
                <a:lnTo>
                  <a:pt x="707290" y="0"/>
                </a:lnTo>
                <a:close/>
              </a:path>
              <a:path w="707390" h="728979">
                <a:moveTo>
                  <a:pt x="672105" y="336802"/>
                </a:moveTo>
                <a:lnTo>
                  <a:pt x="513413" y="336802"/>
                </a:lnTo>
                <a:lnTo>
                  <a:pt x="657580" y="475841"/>
                </a:lnTo>
                <a:lnTo>
                  <a:pt x="672105" y="336802"/>
                </a:lnTo>
                <a:close/>
              </a:path>
            </a:pathLst>
          </a:custGeom>
          <a:solidFill>
            <a:srgbClr val="00D02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2581" y="7413024"/>
            <a:ext cx="1010000" cy="11806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14290" y="7518313"/>
            <a:ext cx="574687" cy="8813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14290" y="7518313"/>
            <a:ext cx="575310" cy="881380"/>
          </a:xfrm>
          <a:custGeom>
            <a:avLst/>
            <a:gdLst/>
            <a:ahLst/>
            <a:cxnLst/>
            <a:rect l="l" t="t" r="r" b="b"/>
            <a:pathLst>
              <a:path w="575310" h="881379">
                <a:moveTo>
                  <a:pt x="0" y="417766"/>
                </a:moveTo>
                <a:lnTo>
                  <a:pt x="118201" y="881364"/>
                </a:lnTo>
                <a:lnTo>
                  <a:pt x="539423" y="654500"/>
                </a:lnTo>
                <a:lnTo>
                  <a:pt x="356020" y="574010"/>
                </a:lnTo>
                <a:lnTo>
                  <a:pt x="389266" y="498256"/>
                </a:lnTo>
                <a:lnTo>
                  <a:pt x="183404" y="498256"/>
                </a:lnTo>
                <a:lnTo>
                  <a:pt x="0" y="417766"/>
                </a:lnTo>
                <a:close/>
              </a:path>
              <a:path w="575310" h="881379">
                <a:moveTo>
                  <a:pt x="402071" y="0"/>
                </a:moveTo>
                <a:lnTo>
                  <a:pt x="183404" y="498256"/>
                </a:lnTo>
                <a:lnTo>
                  <a:pt x="389266" y="498256"/>
                </a:lnTo>
                <a:lnTo>
                  <a:pt x="574687" y="75755"/>
                </a:lnTo>
                <a:lnTo>
                  <a:pt x="402071" y="0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9945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114300"/>
            <a:ext cx="93414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ES6: </a:t>
            </a:r>
            <a:r>
              <a:rPr spc="-5" dirty="0"/>
              <a:t>Default</a:t>
            </a:r>
            <a:r>
              <a:rPr spc="175" dirty="0"/>
              <a:t> </a:t>
            </a:r>
            <a:r>
              <a:rPr spc="70" dirty="0"/>
              <a:t>params</a:t>
            </a:r>
          </a:p>
        </p:txBody>
      </p:sp>
      <p:sp>
        <p:nvSpPr>
          <p:cNvPr id="3" name="object 3"/>
          <p:cNvSpPr/>
          <p:nvPr/>
        </p:nvSpPr>
        <p:spPr>
          <a:xfrm>
            <a:off x="25400" y="1600200"/>
            <a:ext cx="6578600" cy="748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18300" y="1600200"/>
            <a:ext cx="6108700" cy="491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35752" y="1156688"/>
            <a:ext cx="1198777" cy="1112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1953" y="1349465"/>
            <a:ext cx="813090" cy="6283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1953" y="1349465"/>
            <a:ext cx="813435" cy="628650"/>
          </a:xfrm>
          <a:custGeom>
            <a:avLst/>
            <a:gdLst/>
            <a:ahLst/>
            <a:cxnLst/>
            <a:rect l="l" t="t" r="r" b="b"/>
            <a:pathLst>
              <a:path w="813435" h="628650">
                <a:moveTo>
                  <a:pt x="106572" y="0"/>
                </a:moveTo>
                <a:lnTo>
                  <a:pt x="0" y="155489"/>
                </a:lnTo>
                <a:lnTo>
                  <a:pt x="448823" y="463113"/>
                </a:lnTo>
                <a:lnTo>
                  <a:pt x="335589" y="628320"/>
                </a:lnTo>
                <a:lnTo>
                  <a:pt x="813090" y="598512"/>
                </a:lnTo>
                <a:lnTo>
                  <a:pt x="720956" y="307621"/>
                </a:lnTo>
                <a:lnTo>
                  <a:pt x="555396" y="307621"/>
                </a:lnTo>
                <a:lnTo>
                  <a:pt x="106572" y="0"/>
                </a:lnTo>
                <a:close/>
              </a:path>
              <a:path w="813435" h="628650">
                <a:moveTo>
                  <a:pt x="668629" y="142413"/>
                </a:moveTo>
                <a:lnTo>
                  <a:pt x="555396" y="307621"/>
                </a:lnTo>
                <a:lnTo>
                  <a:pt x="720956" y="307621"/>
                </a:lnTo>
                <a:lnTo>
                  <a:pt x="668629" y="142413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236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700" y="876300"/>
            <a:ext cx="74041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ES5 </a:t>
            </a:r>
            <a:r>
              <a:rPr spc="120" dirty="0"/>
              <a:t>recap:</a:t>
            </a:r>
            <a:r>
              <a:rPr spc="225" dirty="0"/>
              <a:t> </a:t>
            </a:r>
            <a:r>
              <a:rPr b="1" dirty="0">
                <a:latin typeface="Arial"/>
                <a:cs typeface="Arial"/>
              </a:rPr>
              <a:t>map</a:t>
            </a:r>
          </a:p>
        </p:txBody>
      </p:sp>
      <p:sp>
        <p:nvSpPr>
          <p:cNvPr id="3" name="object 3"/>
          <p:cNvSpPr/>
          <p:nvPr/>
        </p:nvSpPr>
        <p:spPr>
          <a:xfrm>
            <a:off x="3073400" y="2628900"/>
            <a:ext cx="6858000" cy="185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6400" y="5283200"/>
            <a:ext cx="5930900" cy="177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3695" y="3359150"/>
            <a:ext cx="262890" cy="330200"/>
          </a:xfrm>
          <a:custGeom>
            <a:avLst/>
            <a:gdLst/>
            <a:ahLst/>
            <a:cxnLst/>
            <a:rect l="l" t="t" r="r" b="b"/>
            <a:pathLst>
              <a:path w="262890" h="330200">
                <a:moveTo>
                  <a:pt x="0" y="0"/>
                </a:moveTo>
                <a:lnTo>
                  <a:pt x="262509" y="0"/>
                </a:lnTo>
                <a:lnTo>
                  <a:pt x="262509" y="330200"/>
                </a:lnTo>
                <a:lnTo>
                  <a:pt x="0" y="330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42400" y="3390900"/>
            <a:ext cx="1739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el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37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876300"/>
            <a:ext cx="75164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ES5 </a:t>
            </a:r>
            <a:r>
              <a:rPr spc="120" dirty="0"/>
              <a:t>recap:</a:t>
            </a:r>
            <a:r>
              <a:rPr spc="240" dirty="0"/>
              <a:t> </a:t>
            </a:r>
            <a:r>
              <a:rPr b="1" spc="-5" dirty="0">
                <a:latin typeface="Arial"/>
                <a:cs typeface="Arial"/>
              </a:rPr>
              <a:t>filter</a:t>
            </a:r>
          </a:p>
        </p:txBody>
      </p:sp>
      <p:sp>
        <p:nvSpPr>
          <p:cNvPr id="3" name="object 3"/>
          <p:cNvSpPr/>
          <p:nvPr/>
        </p:nvSpPr>
        <p:spPr>
          <a:xfrm>
            <a:off x="3390900" y="4889500"/>
            <a:ext cx="5905500" cy="256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40100" y="2451100"/>
            <a:ext cx="6324600" cy="184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911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876300"/>
            <a:ext cx="86467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ES5 </a:t>
            </a:r>
            <a:r>
              <a:rPr spc="120" dirty="0"/>
              <a:t>recap:</a:t>
            </a:r>
            <a:r>
              <a:rPr spc="225" dirty="0"/>
              <a:t> </a:t>
            </a:r>
            <a:r>
              <a:rPr b="1" dirty="0">
                <a:latin typeface="Arial"/>
                <a:cs typeface="Arial"/>
              </a:rPr>
              <a:t>reduce</a:t>
            </a:r>
          </a:p>
        </p:txBody>
      </p:sp>
      <p:sp>
        <p:nvSpPr>
          <p:cNvPr id="3" name="object 3"/>
          <p:cNvSpPr/>
          <p:nvPr/>
        </p:nvSpPr>
        <p:spPr>
          <a:xfrm>
            <a:off x="2959100" y="5067300"/>
            <a:ext cx="6007100" cy="173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7500" y="2552700"/>
            <a:ext cx="7289800" cy="184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0415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9700" y="876300"/>
            <a:ext cx="101860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ES6: </a:t>
            </a:r>
            <a:r>
              <a:rPr b="1" spc="-5" dirty="0">
                <a:latin typeface="Arial"/>
                <a:cs typeface="Arial"/>
              </a:rPr>
              <a:t>Arrow</a:t>
            </a:r>
            <a:r>
              <a:rPr b="1" spc="1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functions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790700" y="2679700"/>
            <a:ext cx="34671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96100" y="2641600"/>
            <a:ext cx="3086100" cy="289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613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9700" y="876300"/>
            <a:ext cx="101860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ES6: </a:t>
            </a:r>
            <a:r>
              <a:rPr b="1" spc="-5" dirty="0">
                <a:latin typeface="Arial"/>
                <a:cs typeface="Arial"/>
              </a:rPr>
              <a:t>Arrow</a:t>
            </a:r>
            <a:r>
              <a:rPr b="1" spc="1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functions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003300" y="2413000"/>
            <a:ext cx="11010900" cy="189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001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000" y="467359"/>
            <a:ext cx="7930515" cy="10496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700" spc="-15" dirty="0"/>
              <a:t>Arrow </a:t>
            </a:r>
            <a:r>
              <a:rPr sz="6700" spc="45" dirty="0"/>
              <a:t>functions:</a:t>
            </a:r>
            <a:r>
              <a:rPr sz="6700" spc="-65" dirty="0"/>
              <a:t> </a:t>
            </a:r>
            <a:r>
              <a:rPr sz="6700" b="1" spc="5" dirty="0">
                <a:latin typeface="Arial"/>
                <a:cs typeface="Arial"/>
              </a:rPr>
              <a:t>this</a:t>
            </a:r>
            <a:endParaRPr sz="6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9600" y="1727200"/>
            <a:ext cx="9258300" cy="393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4200" y="5969000"/>
            <a:ext cx="7099300" cy="326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6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1180" y="872693"/>
            <a:ext cx="7823834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ECMAScript2015</a:t>
            </a:r>
          </a:p>
        </p:txBody>
      </p:sp>
      <p:sp>
        <p:nvSpPr>
          <p:cNvPr id="3" name="object 3"/>
          <p:cNvSpPr/>
          <p:nvPr/>
        </p:nvSpPr>
        <p:spPr>
          <a:xfrm>
            <a:off x="542544" y="6041135"/>
            <a:ext cx="4916424" cy="3119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82164" y="3739972"/>
            <a:ext cx="8561705" cy="1627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6100" marR="5080" indent="-534035">
              <a:lnSpc>
                <a:spcPct val="100000"/>
              </a:lnSpc>
              <a:spcBef>
                <a:spcPts val="105"/>
              </a:spcBef>
            </a:pPr>
            <a:r>
              <a:rPr sz="35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3500" dirty="0">
                <a:solidFill>
                  <a:srgbClr val="546774"/>
                </a:solidFill>
                <a:latin typeface="Courier New"/>
                <a:cs typeface="Courier New"/>
              </a:rPr>
              <a:t>sum </a:t>
            </a:r>
            <a:r>
              <a:rPr sz="3500" dirty="0">
                <a:solidFill>
                  <a:srgbClr val="686868"/>
                </a:solidFill>
                <a:latin typeface="Courier New"/>
                <a:cs typeface="Courier New"/>
              </a:rPr>
              <a:t>= </a:t>
            </a:r>
            <a:r>
              <a:rPr sz="3500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3500" spc="-5" dirty="0">
                <a:solidFill>
                  <a:srgbClr val="546774"/>
                </a:solidFill>
                <a:latin typeface="Courier New"/>
                <a:cs typeface="Courier New"/>
              </a:rPr>
              <a:t>first</a:t>
            </a:r>
            <a:r>
              <a:rPr sz="3500" spc="-5" dirty="0">
                <a:solidFill>
                  <a:srgbClr val="686868"/>
                </a:solidFill>
                <a:latin typeface="Courier New"/>
                <a:cs typeface="Courier New"/>
              </a:rPr>
              <a:t>, </a:t>
            </a:r>
            <a:r>
              <a:rPr sz="3500" spc="-5" dirty="0">
                <a:solidFill>
                  <a:srgbClr val="546774"/>
                </a:solidFill>
                <a:latin typeface="Courier New"/>
                <a:cs typeface="Courier New"/>
              </a:rPr>
              <a:t>second</a:t>
            </a:r>
            <a:r>
              <a:rPr sz="3500" spc="-5" dirty="0">
                <a:solidFill>
                  <a:srgbClr val="686868"/>
                </a:solidFill>
                <a:latin typeface="Courier New"/>
                <a:cs typeface="Courier New"/>
              </a:rPr>
              <a:t>) </a:t>
            </a:r>
            <a:r>
              <a:rPr sz="3500" dirty="0">
                <a:solidFill>
                  <a:srgbClr val="686868"/>
                </a:solidFill>
                <a:latin typeface="Courier New"/>
                <a:cs typeface="Courier New"/>
              </a:rPr>
              <a:t>=&gt; {  </a:t>
            </a:r>
            <a:r>
              <a:rPr sz="3500" spc="-5" dirty="0">
                <a:solidFill>
                  <a:srgbClr val="FF493D"/>
                </a:solidFill>
                <a:latin typeface="Courier New"/>
                <a:cs typeface="Courier New"/>
              </a:rPr>
              <a:t>return </a:t>
            </a:r>
            <a:r>
              <a:rPr sz="3500" spc="-5" dirty="0">
                <a:solidFill>
                  <a:srgbClr val="546774"/>
                </a:solidFill>
                <a:latin typeface="Courier New"/>
                <a:cs typeface="Courier New"/>
              </a:rPr>
              <a:t>first </a:t>
            </a:r>
            <a:r>
              <a:rPr sz="3500" dirty="0">
                <a:solidFill>
                  <a:srgbClr val="686868"/>
                </a:solidFill>
                <a:latin typeface="Courier New"/>
                <a:cs typeface="Courier New"/>
              </a:rPr>
              <a:t>+</a:t>
            </a:r>
            <a:r>
              <a:rPr sz="3500" spc="-2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3500" spc="-5" dirty="0">
                <a:solidFill>
                  <a:srgbClr val="546774"/>
                </a:solidFill>
                <a:latin typeface="Courier New"/>
                <a:cs typeface="Courier New"/>
              </a:rPr>
              <a:t>second</a:t>
            </a:r>
            <a:r>
              <a:rPr sz="3500" spc="-5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  <a:endParaRPr sz="3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3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 smtClean="0"/>
              <a:t>@</a:t>
            </a:r>
            <a:r>
              <a:rPr lang="en-US" spc="-5" dirty="0" smtClean="0"/>
              <a:t>imyagnesh</a:t>
            </a:r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900" y="876300"/>
            <a:ext cx="62350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ES5: </a:t>
            </a:r>
            <a:r>
              <a:rPr b="1" spc="-5" dirty="0">
                <a:latin typeface="Arial"/>
                <a:cs typeface="Arial"/>
              </a:rPr>
              <a:t>for </a:t>
            </a:r>
            <a:r>
              <a:rPr dirty="0"/>
              <a:t>…</a:t>
            </a:r>
            <a:r>
              <a:rPr spc="140" dirty="0"/>
              <a:t> </a:t>
            </a:r>
            <a:r>
              <a:rPr b="1" spc="-5" dirty="0">
                <a:latin typeface="Arial"/>
                <a:cs typeface="Arial"/>
              </a:rPr>
              <a:t>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696088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2628900"/>
            <a:ext cx="622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5" dirty="0">
                <a:latin typeface="Arial"/>
                <a:cs typeface="Arial"/>
              </a:rPr>
              <a:t>best </a:t>
            </a:r>
            <a:r>
              <a:rPr sz="3600" spc="65" dirty="0">
                <a:latin typeface="Arial"/>
                <a:cs typeface="Arial"/>
              </a:rPr>
              <a:t>practice: </a:t>
            </a:r>
            <a:r>
              <a:rPr sz="3600" b="1" spc="-5" dirty="0">
                <a:latin typeface="Arial"/>
                <a:cs typeface="Arial"/>
              </a:rPr>
              <a:t>avoid that</a:t>
            </a:r>
            <a:r>
              <a:rPr sz="3600" b="1" spc="-15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loop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3200" y="3581400"/>
            <a:ext cx="7493000" cy="127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62100" y="5308600"/>
            <a:ext cx="7073900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236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2800" y="876300"/>
            <a:ext cx="629094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ES6: </a:t>
            </a:r>
            <a:r>
              <a:rPr b="1" spc="-5" dirty="0">
                <a:latin typeface="Arial"/>
                <a:cs typeface="Arial"/>
              </a:rPr>
              <a:t>for </a:t>
            </a:r>
            <a:r>
              <a:rPr dirty="0"/>
              <a:t>…</a:t>
            </a:r>
            <a:r>
              <a:rPr spc="140" dirty="0"/>
              <a:t> </a:t>
            </a:r>
            <a:r>
              <a:rPr b="1" spc="-5" dirty="0">
                <a:latin typeface="Arial"/>
                <a:cs typeface="Arial"/>
              </a:rPr>
              <a:t>of</a:t>
            </a:r>
          </a:p>
        </p:txBody>
      </p:sp>
      <p:sp>
        <p:nvSpPr>
          <p:cNvPr id="3" name="object 3"/>
          <p:cNvSpPr/>
          <p:nvPr/>
        </p:nvSpPr>
        <p:spPr>
          <a:xfrm>
            <a:off x="3302000" y="2387600"/>
            <a:ext cx="6400800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72553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100" y="7188200"/>
            <a:ext cx="80810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for … of </a:t>
            </a:r>
            <a:r>
              <a:rPr sz="3600" spc="65" dirty="0">
                <a:latin typeface="Arial"/>
                <a:cs typeface="Arial"/>
              </a:rPr>
              <a:t>can </a:t>
            </a:r>
            <a:r>
              <a:rPr sz="3600" spc="-5" dirty="0">
                <a:latin typeface="Arial"/>
                <a:cs typeface="Arial"/>
              </a:rPr>
              <a:t>iterate </a:t>
            </a:r>
            <a:r>
              <a:rPr sz="3600" dirty="0">
                <a:latin typeface="Arial"/>
                <a:cs typeface="Arial"/>
              </a:rPr>
              <a:t>not </a:t>
            </a:r>
            <a:r>
              <a:rPr sz="3600" spc="-5" dirty="0">
                <a:latin typeface="Arial"/>
                <a:cs typeface="Arial"/>
              </a:rPr>
              <a:t>only over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arrays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83348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5100" y="8267700"/>
            <a:ext cx="5564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5" dirty="0">
                <a:latin typeface="Arial"/>
                <a:cs typeface="Arial"/>
              </a:rPr>
              <a:t>Homework: </a:t>
            </a:r>
            <a:r>
              <a:rPr sz="3600" dirty="0">
                <a:latin typeface="Arial"/>
                <a:cs typeface="Arial"/>
              </a:rPr>
              <a:t>Iterators </a:t>
            </a:r>
            <a:r>
              <a:rPr sz="3600" spc="-5" dirty="0">
                <a:latin typeface="Arial"/>
                <a:cs typeface="Arial"/>
              </a:rPr>
              <a:t>in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-135" dirty="0">
                <a:latin typeface="Arial"/>
                <a:cs typeface="Arial"/>
              </a:rPr>
              <a:t>ES6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143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300" y="949960"/>
            <a:ext cx="10996930" cy="1110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100" spc="30" dirty="0"/>
              <a:t>Asynchronus</a:t>
            </a:r>
            <a:r>
              <a:rPr sz="7100" spc="-45" dirty="0"/>
              <a:t> </a:t>
            </a:r>
            <a:r>
              <a:rPr sz="7100" spc="105" dirty="0"/>
              <a:t>programming</a:t>
            </a:r>
            <a:endParaRPr sz="7100"/>
          </a:p>
        </p:txBody>
      </p:sp>
      <p:sp>
        <p:nvSpPr>
          <p:cNvPr id="3" name="object 3"/>
          <p:cNvSpPr txBox="1"/>
          <p:nvPr/>
        </p:nvSpPr>
        <p:spPr>
          <a:xfrm>
            <a:off x="271831" y="3367906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831" y="4023230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1831" y="4678558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200" y="3202939"/>
            <a:ext cx="10002520" cy="198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95"/>
              </a:spcBef>
            </a:pPr>
            <a:r>
              <a:rPr sz="3600" spc="30" dirty="0">
                <a:latin typeface="Arial"/>
                <a:cs typeface="Arial"/>
              </a:rPr>
              <a:t>common </a:t>
            </a:r>
            <a:r>
              <a:rPr sz="3600" spc="-5" dirty="0">
                <a:latin typeface="Arial"/>
                <a:cs typeface="Arial"/>
              </a:rPr>
              <a:t>in </a:t>
            </a:r>
            <a:r>
              <a:rPr sz="3600" spc="-105" dirty="0">
                <a:latin typeface="Arial"/>
                <a:cs typeface="Arial"/>
              </a:rPr>
              <a:t>JS </a:t>
            </a:r>
            <a:r>
              <a:rPr sz="3600" spc="-5" dirty="0">
                <a:latin typeface="Arial"/>
                <a:cs typeface="Arial"/>
              </a:rPr>
              <a:t>(animations, server </a:t>
            </a:r>
            <a:r>
              <a:rPr sz="3600" spc="10" dirty="0">
                <a:latin typeface="Arial"/>
                <a:cs typeface="Arial"/>
              </a:rPr>
              <a:t>requests, </a:t>
            </a:r>
            <a:r>
              <a:rPr sz="3600" spc="40" dirty="0">
                <a:latin typeface="Arial"/>
                <a:cs typeface="Arial"/>
              </a:rPr>
              <a:t>etc.)  </a:t>
            </a:r>
            <a:r>
              <a:rPr sz="3600" spc="25" dirty="0">
                <a:latin typeface="Arial"/>
                <a:cs typeface="Arial"/>
              </a:rPr>
              <a:t>Classic </a:t>
            </a:r>
            <a:r>
              <a:rPr sz="3600" spc="-5" dirty="0">
                <a:latin typeface="Arial"/>
                <a:cs typeface="Arial"/>
              </a:rPr>
              <a:t>solution: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callback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600" b="1" spc="-5" dirty="0">
                <a:latin typeface="Arial"/>
                <a:cs typeface="Arial"/>
              </a:rPr>
              <a:t>Problem: </a:t>
            </a:r>
            <a:r>
              <a:rPr sz="3600" spc="-5" dirty="0">
                <a:latin typeface="Arial"/>
                <a:cs typeface="Arial"/>
              </a:rPr>
              <a:t>only one </a:t>
            </a:r>
            <a:r>
              <a:rPr sz="3600" spc="70" dirty="0">
                <a:latin typeface="Arial"/>
                <a:cs typeface="Arial"/>
              </a:rPr>
              <a:t>callback </a:t>
            </a:r>
            <a:r>
              <a:rPr sz="3600" spc="65" dirty="0">
                <a:latin typeface="Arial"/>
                <a:cs typeface="Arial"/>
              </a:rPr>
              <a:t>per </a:t>
            </a:r>
            <a:r>
              <a:rPr sz="3600" spc="40" dirty="0">
                <a:latin typeface="Arial"/>
                <a:cs typeface="Arial"/>
              </a:rPr>
              <a:t>async</a:t>
            </a:r>
            <a:r>
              <a:rPr sz="3600" spc="-13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task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800" y="5346700"/>
            <a:ext cx="7924800" cy="252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933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911860"/>
            <a:ext cx="10939780" cy="1171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0" spc="90" dirty="0"/>
              <a:t>Async </a:t>
            </a:r>
            <a:r>
              <a:rPr sz="7500" spc="100" dirty="0"/>
              <a:t>programming,</a:t>
            </a:r>
            <a:r>
              <a:rPr sz="7500" spc="-135" dirty="0"/>
              <a:t> </a:t>
            </a:r>
            <a:r>
              <a:rPr sz="7500" spc="-270" dirty="0"/>
              <a:t>ES5</a:t>
            </a:r>
            <a:endParaRPr sz="7500"/>
          </a:p>
        </p:txBody>
      </p:sp>
      <p:sp>
        <p:nvSpPr>
          <p:cNvPr id="3" name="object 3"/>
          <p:cNvSpPr/>
          <p:nvPr/>
        </p:nvSpPr>
        <p:spPr>
          <a:xfrm>
            <a:off x="2184400" y="5410200"/>
            <a:ext cx="8648700" cy="356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1831" y="4023239"/>
            <a:ext cx="1460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200" y="3949700"/>
            <a:ext cx="9622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Problem: </a:t>
            </a:r>
            <a:r>
              <a:rPr sz="3600" spc="30" dirty="0">
                <a:latin typeface="Arial"/>
                <a:cs typeface="Arial"/>
              </a:rPr>
              <a:t>Nested </a:t>
            </a:r>
            <a:r>
              <a:rPr sz="3600" spc="20" dirty="0">
                <a:latin typeface="Arial"/>
                <a:cs typeface="Arial"/>
              </a:rPr>
              <a:t>functions create </a:t>
            </a:r>
            <a:r>
              <a:rPr sz="3600" dirty="0">
                <a:latin typeface="Arial"/>
                <a:cs typeface="Arial"/>
              </a:rPr>
              <a:t>messy</a:t>
            </a:r>
            <a:r>
              <a:rPr sz="3600" spc="-75" dirty="0">
                <a:latin typeface="Arial"/>
                <a:cs typeface="Arial"/>
              </a:rPr>
              <a:t> </a:t>
            </a:r>
            <a:r>
              <a:rPr sz="3600" spc="95" dirty="0"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6314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8700" y="911860"/>
            <a:ext cx="10939780" cy="1171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0" spc="90" dirty="0"/>
              <a:t>Async </a:t>
            </a:r>
            <a:r>
              <a:rPr sz="7500" spc="100" dirty="0"/>
              <a:t>programming,</a:t>
            </a:r>
            <a:r>
              <a:rPr sz="7500" spc="-135" dirty="0"/>
              <a:t> </a:t>
            </a:r>
            <a:r>
              <a:rPr sz="7500" spc="-270" dirty="0"/>
              <a:t>ES5</a:t>
            </a:r>
            <a:endParaRPr sz="7500"/>
          </a:p>
        </p:txBody>
      </p:sp>
      <p:sp>
        <p:nvSpPr>
          <p:cNvPr id="3" name="object 3"/>
          <p:cNvSpPr txBox="1"/>
          <p:nvPr/>
        </p:nvSpPr>
        <p:spPr>
          <a:xfrm>
            <a:off x="271831" y="3367910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831" y="402323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200" y="3202939"/>
            <a:ext cx="11317605" cy="198120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600" spc="30" dirty="0">
                <a:latin typeface="Arial"/>
                <a:cs typeface="Arial"/>
              </a:rPr>
              <a:t>Second </a:t>
            </a:r>
            <a:r>
              <a:rPr sz="3600" spc="15" dirty="0">
                <a:latin typeface="Arial"/>
                <a:cs typeface="Arial"/>
              </a:rPr>
              <a:t>try: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Listeners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ts val="5200"/>
              </a:lnSpc>
              <a:spcBef>
                <a:spcPts val="219"/>
              </a:spcBef>
            </a:pPr>
            <a:r>
              <a:rPr sz="3600" b="1" spc="-5" dirty="0">
                <a:latin typeface="Arial"/>
                <a:cs typeface="Arial"/>
              </a:rPr>
              <a:t>Problem: </a:t>
            </a:r>
            <a:r>
              <a:rPr sz="3600" spc="-5" dirty="0">
                <a:latin typeface="Arial"/>
                <a:cs typeface="Arial"/>
              </a:rPr>
              <a:t>no </a:t>
            </a:r>
            <a:r>
              <a:rPr sz="3600" spc="15" dirty="0">
                <a:latin typeface="Arial"/>
                <a:cs typeface="Arial"/>
              </a:rPr>
              <a:t>reaction </a:t>
            </a:r>
            <a:r>
              <a:rPr sz="3600" spc="-5" dirty="0">
                <a:latin typeface="Arial"/>
                <a:cs typeface="Arial"/>
              </a:rPr>
              <a:t>when </a:t>
            </a:r>
            <a:r>
              <a:rPr sz="3600" spc="40" dirty="0">
                <a:latin typeface="Arial"/>
                <a:cs typeface="Arial"/>
              </a:rPr>
              <a:t>async </a:t>
            </a:r>
            <a:r>
              <a:rPr sz="3600" spc="25" dirty="0">
                <a:latin typeface="Arial"/>
                <a:cs typeface="Arial"/>
              </a:rPr>
              <a:t>function </a:t>
            </a:r>
            <a:r>
              <a:rPr sz="3600" spc="45" dirty="0">
                <a:latin typeface="Arial"/>
                <a:cs typeface="Arial"/>
              </a:rPr>
              <a:t>ends</a:t>
            </a:r>
            <a:r>
              <a:rPr sz="3600" spc="-80" dirty="0">
                <a:latin typeface="Arial"/>
                <a:cs typeface="Arial"/>
              </a:rPr>
              <a:t> </a:t>
            </a:r>
            <a:r>
              <a:rPr sz="3600" spc="20" dirty="0">
                <a:latin typeface="Arial"/>
                <a:cs typeface="Arial"/>
              </a:rPr>
              <a:t>before  </a:t>
            </a:r>
            <a:r>
              <a:rPr sz="3600" spc="-5" dirty="0">
                <a:latin typeface="Arial"/>
                <a:cs typeface="Arial"/>
              </a:rPr>
              <a:t>listener </a:t>
            </a:r>
            <a:r>
              <a:rPr sz="3600" spc="10" dirty="0">
                <a:latin typeface="Arial"/>
                <a:cs typeface="Arial"/>
              </a:rPr>
              <a:t>registers, </a:t>
            </a:r>
            <a:r>
              <a:rPr sz="3600" dirty="0">
                <a:latin typeface="Arial"/>
                <a:cs typeface="Arial"/>
              </a:rPr>
              <a:t>often </a:t>
            </a:r>
            <a:r>
              <a:rPr sz="3600" spc="30" dirty="0">
                <a:latin typeface="Arial"/>
                <a:cs typeface="Arial"/>
              </a:rPr>
              <a:t>hard </a:t>
            </a:r>
            <a:r>
              <a:rPr sz="3600" dirty="0">
                <a:latin typeface="Arial"/>
                <a:cs typeface="Arial"/>
              </a:rPr>
              <a:t>to</a:t>
            </a:r>
            <a:r>
              <a:rPr sz="3600" spc="-40" dirty="0">
                <a:latin typeface="Arial"/>
                <a:cs typeface="Arial"/>
              </a:rPr>
              <a:t> </a:t>
            </a:r>
            <a:r>
              <a:rPr sz="3600" spc="114" dirty="0">
                <a:latin typeface="Arial"/>
                <a:cs typeface="Arial"/>
              </a:rPr>
              <a:t>debug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5000" y="5461000"/>
            <a:ext cx="6667500" cy="110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396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0" y="876300"/>
            <a:ext cx="64065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ES6:</a:t>
            </a:r>
            <a:r>
              <a:rPr spc="-70" dirty="0"/>
              <a:t> </a:t>
            </a:r>
            <a:r>
              <a:rPr b="1" spc="-5" dirty="0">
                <a:latin typeface="Arial"/>
                <a:cs typeface="Arial"/>
              </a:rPr>
              <a:t>Promise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687319"/>
            <a:ext cx="16446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34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6200" y="2626867"/>
            <a:ext cx="9137650" cy="91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2900" spc="60" dirty="0">
                <a:latin typeface="Arial"/>
                <a:cs typeface="Arial"/>
              </a:rPr>
              <a:t>object </a:t>
            </a:r>
            <a:r>
              <a:rPr sz="2900" spc="5" dirty="0">
                <a:latin typeface="Arial"/>
                <a:cs typeface="Arial"/>
              </a:rPr>
              <a:t>that </a:t>
            </a:r>
            <a:r>
              <a:rPr sz="2900" spc="40" dirty="0">
                <a:latin typeface="Arial"/>
                <a:cs typeface="Arial"/>
              </a:rPr>
              <a:t>keeps </a:t>
            </a:r>
            <a:r>
              <a:rPr sz="2900" spc="5" dirty="0">
                <a:latin typeface="Arial"/>
                <a:cs typeface="Arial"/>
              </a:rPr>
              <a:t>a </a:t>
            </a:r>
            <a:r>
              <a:rPr sz="2900" spc="-5" dirty="0">
                <a:latin typeface="Arial"/>
                <a:cs typeface="Arial"/>
              </a:rPr>
              <a:t>result </a:t>
            </a:r>
            <a:r>
              <a:rPr sz="2900" spc="5" dirty="0">
                <a:latin typeface="Arial"/>
                <a:cs typeface="Arial"/>
              </a:rPr>
              <a:t>of an </a:t>
            </a:r>
            <a:r>
              <a:rPr sz="2900" spc="40" dirty="0">
                <a:latin typeface="Arial"/>
                <a:cs typeface="Arial"/>
              </a:rPr>
              <a:t>async </a:t>
            </a:r>
            <a:r>
              <a:rPr sz="2900" spc="25" dirty="0">
                <a:latin typeface="Arial"/>
                <a:cs typeface="Arial"/>
              </a:rPr>
              <a:t>function</a:t>
            </a:r>
            <a:r>
              <a:rPr sz="2900" spc="-155" dirty="0">
                <a:latin typeface="Arial"/>
                <a:cs typeface="Arial"/>
              </a:rPr>
              <a:t> </a:t>
            </a:r>
            <a:r>
              <a:rPr sz="2900" spc="20" dirty="0">
                <a:latin typeface="Arial"/>
                <a:cs typeface="Arial"/>
              </a:rPr>
              <a:t>(waiting,  </a:t>
            </a:r>
            <a:r>
              <a:rPr sz="2900" spc="15" dirty="0">
                <a:latin typeface="Arial"/>
                <a:cs typeface="Arial"/>
              </a:rPr>
              <a:t>resolved,</a:t>
            </a:r>
            <a:r>
              <a:rPr sz="2900" spc="-5" dirty="0">
                <a:latin typeface="Arial"/>
                <a:cs typeface="Arial"/>
              </a:rPr>
              <a:t> </a:t>
            </a:r>
            <a:r>
              <a:rPr sz="2900" spc="35" dirty="0">
                <a:latin typeface="Arial"/>
                <a:cs typeface="Arial"/>
              </a:rPr>
              <a:t>rejected)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4008373"/>
            <a:ext cx="16446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34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6200" y="3947667"/>
            <a:ext cx="10617835" cy="91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2900" spc="5" dirty="0">
                <a:latin typeface="Arial"/>
                <a:cs typeface="Arial"/>
              </a:rPr>
              <a:t>fixes earlier </a:t>
            </a:r>
            <a:r>
              <a:rPr sz="2900" spc="45" dirty="0">
                <a:latin typeface="Arial"/>
                <a:cs typeface="Arial"/>
              </a:rPr>
              <a:t>problem </a:t>
            </a:r>
            <a:r>
              <a:rPr sz="2900" spc="5" dirty="0">
                <a:latin typeface="Arial"/>
                <a:cs typeface="Arial"/>
              </a:rPr>
              <a:t>with listeners, </a:t>
            </a:r>
            <a:r>
              <a:rPr sz="2900" spc="35" dirty="0">
                <a:latin typeface="Arial"/>
                <a:cs typeface="Arial"/>
              </a:rPr>
              <a:t>since </a:t>
            </a:r>
            <a:r>
              <a:rPr sz="2900" spc="65" dirty="0">
                <a:latin typeface="Arial"/>
                <a:cs typeface="Arial"/>
              </a:rPr>
              <a:t>callback </a:t>
            </a:r>
            <a:r>
              <a:rPr sz="2900" spc="5" dirty="0">
                <a:latin typeface="Arial"/>
                <a:cs typeface="Arial"/>
              </a:rPr>
              <a:t>is </a:t>
            </a:r>
            <a:r>
              <a:rPr sz="2900" spc="60" dirty="0">
                <a:latin typeface="Arial"/>
                <a:cs typeface="Arial"/>
              </a:rPr>
              <a:t>called</a:t>
            </a:r>
            <a:r>
              <a:rPr sz="2900" spc="-165" dirty="0">
                <a:latin typeface="Arial"/>
                <a:cs typeface="Arial"/>
              </a:rPr>
              <a:t> </a:t>
            </a:r>
            <a:r>
              <a:rPr sz="2900" spc="5" dirty="0">
                <a:latin typeface="Arial"/>
                <a:cs typeface="Arial"/>
              </a:rPr>
              <a:t>even  </a:t>
            </a:r>
            <a:r>
              <a:rPr sz="2900" dirty="0">
                <a:latin typeface="Arial"/>
                <a:cs typeface="Arial"/>
              </a:rPr>
              <a:t>if </a:t>
            </a:r>
            <a:r>
              <a:rPr sz="2900" spc="40" dirty="0">
                <a:latin typeface="Arial"/>
                <a:cs typeface="Arial"/>
              </a:rPr>
              <a:t>async </a:t>
            </a:r>
            <a:r>
              <a:rPr sz="2900" spc="25" dirty="0">
                <a:latin typeface="Arial"/>
                <a:cs typeface="Arial"/>
              </a:rPr>
              <a:t>function </a:t>
            </a:r>
            <a:r>
              <a:rPr sz="2900" spc="60" dirty="0">
                <a:latin typeface="Arial"/>
                <a:cs typeface="Arial"/>
              </a:rPr>
              <a:t>completed </a:t>
            </a:r>
            <a:r>
              <a:rPr sz="2900" spc="5" dirty="0">
                <a:latin typeface="Arial"/>
                <a:cs typeface="Arial"/>
              </a:rPr>
              <a:t>the task</a:t>
            </a:r>
            <a:r>
              <a:rPr sz="2900" spc="-135" dirty="0">
                <a:latin typeface="Arial"/>
                <a:cs typeface="Arial"/>
              </a:rPr>
              <a:t> </a:t>
            </a:r>
            <a:r>
              <a:rPr sz="2900" spc="5" dirty="0">
                <a:latin typeface="Arial"/>
                <a:cs typeface="Arial"/>
              </a:rPr>
              <a:t>earlier</a:t>
            </a:r>
            <a:endParaRPr sz="2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329428"/>
            <a:ext cx="16446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34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6200" y="5268467"/>
            <a:ext cx="10144125" cy="914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2900" spc="5" dirty="0">
                <a:latin typeface="Arial"/>
                <a:cs typeface="Arial"/>
              </a:rPr>
              <a:t>allows to return </a:t>
            </a:r>
            <a:r>
              <a:rPr sz="2900" spc="-20" dirty="0">
                <a:latin typeface="Arial"/>
                <a:cs typeface="Arial"/>
              </a:rPr>
              <a:t>(Promise) </a:t>
            </a:r>
            <a:r>
              <a:rPr sz="2900" spc="50" dirty="0">
                <a:latin typeface="Arial"/>
                <a:cs typeface="Arial"/>
              </a:rPr>
              <a:t>objects </a:t>
            </a:r>
            <a:r>
              <a:rPr sz="2900" spc="60" dirty="0">
                <a:latin typeface="Arial"/>
                <a:cs typeface="Arial"/>
              </a:rPr>
              <a:t>and </a:t>
            </a:r>
            <a:r>
              <a:rPr sz="2900" spc="5" dirty="0">
                <a:latin typeface="Arial"/>
                <a:cs typeface="Arial"/>
              </a:rPr>
              <a:t>work with them, even</a:t>
            </a:r>
            <a:r>
              <a:rPr sz="2900" spc="-85" dirty="0">
                <a:latin typeface="Arial"/>
                <a:cs typeface="Arial"/>
              </a:rPr>
              <a:t> </a:t>
            </a:r>
            <a:r>
              <a:rPr sz="2900" dirty="0">
                <a:latin typeface="Arial"/>
                <a:cs typeface="Arial"/>
              </a:rPr>
              <a:t>if  </a:t>
            </a:r>
            <a:r>
              <a:rPr sz="2900" spc="40" dirty="0">
                <a:latin typeface="Arial"/>
                <a:cs typeface="Arial"/>
              </a:rPr>
              <a:t>async </a:t>
            </a:r>
            <a:r>
              <a:rPr sz="2900" spc="25" dirty="0">
                <a:latin typeface="Arial"/>
                <a:cs typeface="Arial"/>
              </a:rPr>
              <a:t>function </a:t>
            </a:r>
            <a:r>
              <a:rPr sz="2900" spc="5" dirty="0">
                <a:latin typeface="Arial"/>
                <a:cs typeface="Arial"/>
              </a:rPr>
              <a:t>is </a:t>
            </a:r>
            <a:r>
              <a:rPr sz="2900" dirty="0">
                <a:latin typeface="Arial"/>
                <a:cs typeface="Arial"/>
              </a:rPr>
              <a:t>still </a:t>
            </a:r>
            <a:r>
              <a:rPr sz="2900" spc="5" dirty="0">
                <a:latin typeface="Arial"/>
                <a:cs typeface="Arial"/>
              </a:rPr>
              <a:t>not </a:t>
            </a:r>
            <a:r>
              <a:rPr sz="2900" spc="60" dirty="0">
                <a:latin typeface="Arial"/>
                <a:cs typeface="Arial"/>
              </a:rPr>
              <a:t>completed </a:t>
            </a:r>
            <a:r>
              <a:rPr sz="2900" spc="25" dirty="0">
                <a:latin typeface="Arial"/>
                <a:cs typeface="Arial"/>
              </a:rPr>
              <a:t>(better </a:t>
            </a:r>
            <a:r>
              <a:rPr sz="2900" spc="85" dirty="0">
                <a:latin typeface="Arial"/>
                <a:cs typeface="Arial"/>
              </a:rPr>
              <a:t>code</a:t>
            </a:r>
            <a:r>
              <a:rPr sz="2900" spc="-114" dirty="0">
                <a:latin typeface="Arial"/>
                <a:cs typeface="Arial"/>
              </a:rPr>
              <a:t> </a:t>
            </a:r>
            <a:r>
              <a:rPr sz="2900" spc="25" dirty="0">
                <a:latin typeface="Arial"/>
                <a:cs typeface="Arial"/>
              </a:rPr>
              <a:t>readability)</a:t>
            </a:r>
            <a:endParaRPr sz="2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6650481"/>
            <a:ext cx="16446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34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6200" y="6589268"/>
            <a:ext cx="560959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50" dirty="0">
                <a:latin typeface="Arial"/>
                <a:cs typeface="Arial"/>
              </a:rPr>
              <a:t>“promises” </a:t>
            </a:r>
            <a:r>
              <a:rPr sz="2900" spc="5" dirty="0">
                <a:latin typeface="Arial"/>
                <a:cs typeface="Arial"/>
              </a:rPr>
              <a:t>that </a:t>
            </a:r>
            <a:r>
              <a:rPr sz="2900" dirty="0">
                <a:latin typeface="Arial"/>
                <a:cs typeface="Arial"/>
              </a:rPr>
              <a:t>it </a:t>
            </a:r>
            <a:r>
              <a:rPr sz="2900" spc="5" dirty="0">
                <a:latin typeface="Arial"/>
                <a:cs typeface="Arial"/>
              </a:rPr>
              <a:t>will </a:t>
            </a:r>
            <a:r>
              <a:rPr sz="2900" spc="60" dirty="0">
                <a:latin typeface="Arial"/>
                <a:cs typeface="Arial"/>
              </a:rPr>
              <a:t>get</a:t>
            </a:r>
            <a:r>
              <a:rPr sz="2900" spc="-135" dirty="0">
                <a:latin typeface="Arial"/>
                <a:cs typeface="Arial"/>
              </a:rPr>
              <a:t> </a:t>
            </a:r>
            <a:r>
              <a:rPr sz="2900" spc="20" dirty="0">
                <a:latin typeface="Arial"/>
                <a:cs typeface="Arial"/>
              </a:rPr>
              <a:t>resolved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7527035"/>
            <a:ext cx="16446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34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6200" y="7465568"/>
            <a:ext cx="733234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5" dirty="0">
                <a:latin typeface="Arial"/>
                <a:cs typeface="Arial"/>
              </a:rPr>
              <a:t>uses </a:t>
            </a:r>
            <a:r>
              <a:rPr sz="2900" spc="25" dirty="0">
                <a:latin typeface="Arial"/>
                <a:cs typeface="Arial"/>
              </a:rPr>
              <a:t>Observer </a:t>
            </a:r>
            <a:r>
              <a:rPr sz="2900" spc="35" dirty="0">
                <a:latin typeface="Arial"/>
                <a:cs typeface="Arial"/>
              </a:rPr>
              <a:t>pattern </a:t>
            </a:r>
            <a:r>
              <a:rPr sz="2900" spc="5" dirty="0">
                <a:latin typeface="Arial"/>
                <a:cs typeface="Arial"/>
              </a:rPr>
              <a:t>to </a:t>
            </a:r>
            <a:r>
              <a:rPr sz="2900" spc="45" dirty="0">
                <a:latin typeface="Arial"/>
                <a:cs typeface="Arial"/>
              </a:rPr>
              <a:t>populate </a:t>
            </a:r>
            <a:r>
              <a:rPr sz="2900" spc="5" dirty="0">
                <a:latin typeface="Arial"/>
                <a:cs typeface="Arial"/>
              </a:rPr>
              <a:t>the</a:t>
            </a:r>
            <a:r>
              <a:rPr sz="2900" spc="-120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result</a:t>
            </a:r>
            <a:endParaRPr sz="2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8403590"/>
            <a:ext cx="164465" cy="3587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50" spc="340" dirty="0">
                <a:latin typeface="Arial"/>
                <a:cs typeface="Arial"/>
              </a:rPr>
              <a:t>•</a:t>
            </a:r>
            <a:endParaRPr sz="2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6200" y="8341868"/>
            <a:ext cx="7963534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5" dirty="0">
                <a:latin typeface="Arial"/>
                <a:cs typeface="Arial"/>
              </a:rPr>
              <a:t>flattens </a:t>
            </a:r>
            <a:r>
              <a:rPr sz="2900" spc="30" dirty="0">
                <a:latin typeface="Arial"/>
                <a:cs typeface="Arial"/>
              </a:rPr>
              <a:t>nested </a:t>
            </a:r>
            <a:r>
              <a:rPr sz="2900" spc="20" dirty="0">
                <a:latin typeface="Arial"/>
                <a:cs typeface="Arial"/>
              </a:rPr>
              <a:t>promises </a:t>
            </a:r>
            <a:r>
              <a:rPr sz="2900" spc="5" dirty="0">
                <a:latin typeface="Arial"/>
                <a:cs typeface="Arial"/>
              </a:rPr>
              <a:t>to </a:t>
            </a:r>
            <a:r>
              <a:rPr sz="2900" spc="35" dirty="0">
                <a:latin typeface="Arial"/>
                <a:cs typeface="Arial"/>
              </a:rPr>
              <a:t>avoid </a:t>
            </a:r>
            <a:r>
              <a:rPr sz="2900" spc="75" dirty="0">
                <a:latin typeface="Arial"/>
                <a:cs typeface="Arial"/>
              </a:rPr>
              <a:t>“callback</a:t>
            </a:r>
            <a:r>
              <a:rPr sz="2900" spc="-75" dirty="0">
                <a:latin typeface="Arial"/>
                <a:cs typeface="Arial"/>
              </a:rPr>
              <a:t> </a:t>
            </a:r>
            <a:r>
              <a:rPr sz="2900" spc="35" dirty="0">
                <a:latin typeface="Arial"/>
                <a:cs typeface="Arial"/>
              </a:rPr>
              <a:t>hell”</a:t>
            </a:r>
            <a:endParaRPr sz="2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634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876300"/>
            <a:ext cx="41840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/>
              <a:t>P</a:t>
            </a:r>
            <a:r>
              <a:rPr spc="-150" dirty="0"/>
              <a:t>r</a:t>
            </a:r>
            <a:r>
              <a:rPr spc="-5" dirty="0"/>
              <a:t>omises</a:t>
            </a:r>
          </a:p>
        </p:txBody>
      </p:sp>
      <p:sp>
        <p:nvSpPr>
          <p:cNvPr id="3" name="object 3"/>
          <p:cNvSpPr/>
          <p:nvPr/>
        </p:nvSpPr>
        <p:spPr>
          <a:xfrm>
            <a:off x="2171700" y="2298700"/>
            <a:ext cx="4839691" cy="4438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9828" y="2311400"/>
            <a:ext cx="4763435" cy="4362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28" y="2311400"/>
            <a:ext cx="4763770" cy="4362450"/>
          </a:xfrm>
          <a:custGeom>
            <a:avLst/>
            <a:gdLst/>
            <a:ahLst/>
            <a:cxnLst/>
            <a:rect l="l" t="t" r="r" b="b"/>
            <a:pathLst>
              <a:path w="4763770" h="4362450">
                <a:moveTo>
                  <a:pt x="4059011" y="3545"/>
                </a:moveTo>
                <a:lnTo>
                  <a:pt x="705306" y="3545"/>
                </a:lnTo>
                <a:lnTo>
                  <a:pt x="657725" y="6127"/>
                </a:lnTo>
                <a:lnTo>
                  <a:pt x="612988" y="9729"/>
                </a:lnTo>
                <a:lnTo>
                  <a:pt x="570559" y="14523"/>
                </a:lnTo>
                <a:lnTo>
                  <a:pt x="529901" y="20679"/>
                </a:lnTo>
                <a:lnTo>
                  <a:pt x="490477" y="28366"/>
                </a:lnTo>
                <a:lnTo>
                  <a:pt x="451749" y="37755"/>
                </a:lnTo>
                <a:lnTo>
                  <a:pt x="413181" y="49016"/>
                </a:lnTo>
                <a:lnTo>
                  <a:pt x="367938" y="67569"/>
                </a:lnTo>
                <a:lnTo>
                  <a:pt x="324637" y="89517"/>
                </a:lnTo>
                <a:lnTo>
                  <a:pt x="283441" y="114699"/>
                </a:lnTo>
                <a:lnTo>
                  <a:pt x="244510" y="142954"/>
                </a:lnTo>
                <a:lnTo>
                  <a:pt x="208006" y="174119"/>
                </a:lnTo>
                <a:lnTo>
                  <a:pt x="174091" y="208035"/>
                </a:lnTo>
                <a:lnTo>
                  <a:pt x="142925" y="244539"/>
                </a:lnTo>
                <a:lnTo>
                  <a:pt x="114671" y="283469"/>
                </a:lnTo>
                <a:lnTo>
                  <a:pt x="89489" y="324665"/>
                </a:lnTo>
                <a:lnTo>
                  <a:pt x="67541" y="367966"/>
                </a:lnTo>
                <a:lnTo>
                  <a:pt x="48988" y="413209"/>
                </a:lnTo>
                <a:lnTo>
                  <a:pt x="37726" y="451777"/>
                </a:lnTo>
                <a:lnTo>
                  <a:pt x="28333" y="490505"/>
                </a:lnTo>
                <a:lnTo>
                  <a:pt x="20640" y="529930"/>
                </a:lnTo>
                <a:lnTo>
                  <a:pt x="14476" y="570588"/>
                </a:lnTo>
                <a:lnTo>
                  <a:pt x="9675" y="613016"/>
                </a:lnTo>
                <a:lnTo>
                  <a:pt x="6098" y="657197"/>
                </a:lnTo>
                <a:lnTo>
                  <a:pt x="3517" y="704452"/>
                </a:lnTo>
                <a:lnTo>
                  <a:pt x="1787" y="754980"/>
                </a:lnTo>
                <a:lnTo>
                  <a:pt x="737" y="809304"/>
                </a:lnTo>
                <a:lnTo>
                  <a:pt x="198" y="867944"/>
                </a:lnTo>
                <a:lnTo>
                  <a:pt x="0" y="931423"/>
                </a:lnTo>
                <a:lnTo>
                  <a:pt x="10" y="3430827"/>
                </a:lnTo>
                <a:lnTo>
                  <a:pt x="198" y="3491733"/>
                </a:lnTo>
                <a:lnTo>
                  <a:pt x="737" y="3551071"/>
                </a:lnTo>
                <a:lnTo>
                  <a:pt x="1787" y="3605953"/>
                </a:lnTo>
                <a:lnTo>
                  <a:pt x="3517" y="3656916"/>
                </a:lnTo>
                <a:lnTo>
                  <a:pt x="6098" y="3704497"/>
                </a:lnTo>
                <a:lnTo>
                  <a:pt x="9737" y="3749555"/>
                </a:lnTo>
                <a:lnTo>
                  <a:pt x="14520" y="3791827"/>
                </a:lnTo>
                <a:lnTo>
                  <a:pt x="20664" y="3832390"/>
                </a:lnTo>
                <a:lnTo>
                  <a:pt x="28342" y="3871765"/>
                </a:lnTo>
                <a:lnTo>
                  <a:pt x="37727" y="3910475"/>
                </a:lnTo>
                <a:lnTo>
                  <a:pt x="48988" y="3949040"/>
                </a:lnTo>
                <a:lnTo>
                  <a:pt x="67541" y="3994284"/>
                </a:lnTo>
                <a:lnTo>
                  <a:pt x="89489" y="4037585"/>
                </a:lnTo>
                <a:lnTo>
                  <a:pt x="114671" y="4078781"/>
                </a:lnTo>
                <a:lnTo>
                  <a:pt x="142925" y="4117712"/>
                </a:lnTo>
                <a:lnTo>
                  <a:pt x="174091" y="4154216"/>
                </a:lnTo>
                <a:lnTo>
                  <a:pt x="208006" y="4188131"/>
                </a:lnTo>
                <a:lnTo>
                  <a:pt x="244510" y="4219297"/>
                </a:lnTo>
                <a:lnTo>
                  <a:pt x="283441" y="4247551"/>
                </a:lnTo>
                <a:lnTo>
                  <a:pt x="324637" y="4272733"/>
                </a:lnTo>
                <a:lnTo>
                  <a:pt x="367938" y="4294681"/>
                </a:lnTo>
                <a:lnTo>
                  <a:pt x="413181" y="4313233"/>
                </a:lnTo>
                <a:lnTo>
                  <a:pt x="451746" y="4324495"/>
                </a:lnTo>
                <a:lnTo>
                  <a:pt x="490456" y="4333884"/>
                </a:lnTo>
                <a:lnTo>
                  <a:pt x="529832" y="4341572"/>
                </a:lnTo>
                <a:lnTo>
                  <a:pt x="570395" y="4347727"/>
                </a:lnTo>
                <a:lnTo>
                  <a:pt x="612666" y="4352521"/>
                </a:lnTo>
                <a:lnTo>
                  <a:pt x="657169" y="4356124"/>
                </a:lnTo>
                <a:lnTo>
                  <a:pt x="704423" y="4358706"/>
                </a:lnTo>
                <a:lnTo>
                  <a:pt x="754952" y="4360436"/>
                </a:lnTo>
                <a:lnTo>
                  <a:pt x="809275" y="4361485"/>
                </a:lnTo>
                <a:lnTo>
                  <a:pt x="1000235" y="4362251"/>
                </a:lnTo>
                <a:lnTo>
                  <a:pt x="3758753" y="4362251"/>
                </a:lnTo>
                <a:lnTo>
                  <a:pt x="3952283" y="4361485"/>
                </a:lnTo>
                <a:lnTo>
                  <a:pt x="4007165" y="4360436"/>
                </a:lnTo>
                <a:lnTo>
                  <a:pt x="4058128" y="4358706"/>
                </a:lnTo>
                <a:lnTo>
                  <a:pt x="4105710" y="4356124"/>
                </a:lnTo>
                <a:lnTo>
                  <a:pt x="4150446" y="4352521"/>
                </a:lnTo>
                <a:lnTo>
                  <a:pt x="4192875" y="4347727"/>
                </a:lnTo>
                <a:lnTo>
                  <a:pt x="4233533" y="4341572"/>
                </a:lnTo>
                <a:lnTo>
                  <a:pt x="4272957" y="4333884"/>
                </a:lnTo>
                <a:lnTo>
                  <a:pt x="4311685" y="4324495"/>
                </a:lnTo>
                <a:lnTo>
                  <a:pt x="4350253" y="4313233"/>
                </a:lnTo>
                <a:lnTo>
                  <a:pt x="4395497" y="4294681"/>
                </a:lnTo>
                <a:lnTo>
                  <a:pt x="4438798" y="4272733"/>
                </a:lnTo>
                <a:lnTo>
                  <a:pt x="4479994" y="4247551"/>
                </a:lnTo>
                <a:lnTo>
                  <a:pt x="4518925" y="4219297"/>
                </a:lnTo>
                <a:lnTo>
                  <a:pt x="4555428" y="4188131"/>
                </a:lnTo>
                <a:lnTo>
                  <a:pt x="4589343" y="4154216"/>
                </a:lnTo>
                <a:lnTo>
                  <a:pt x="4620509" y="4117712"/>
                </a:lnTo>
                <a:lnTo>
                  <a:pt x="4648763" y="4078781"/>
                </a:lnTo>
                <a:lnTo>
                  <a:pt x="4673945" y="4037585"/>
                </a:lnTo>
                <a:lnTo>
                  <a:pt x="4695893" y="3994284"/>
                </a:lnTo>
                <a:lnTo>
                  <a:pt x="4714446" y="3949040"/>
                </a:lnTo>
                <a:lnTo>
                  <a:pt x="4725708" y="3910472"/>
                </a:lnTo>
                <a:lnTo>
                  <a:pt x="4735101" y="3871745"/>
                </a:lnTo>
                <a:lnTo>
                  <a:pt x="4742795" y="3832320"/>
                </a:lnTo>
                <a:lnTo>
                  <a:pt x="4748958" y="3791662"/>
                </a:lnTo>
                <a:lnTo>
                  <a:pt x="4753759" y="3749234"/>
                </a:lnTo>
                <a:lnTo>
                  <a:pt x="4757336" y="3705053"/>
                </a:lnTo>
                <a:lnTo>
                  <a:pt x="4759917" y="3657799"/>
                </a:lnTo>
                <a:lnTo>
                  <a:pt x="4761648" y="3607271"/>
                </a:lnTo>
                <a:lnTo>
                  <a:pt x="4762697" y="3552947"/>
                </a:lnTo>
                <a:lnTo>
                  <a:pt x="4763236" y="3494307"/>
                </a:lnTo>
                <a:lnTo>
                  <a:pt x="4763435" y="3430827"/>
                </a:lnTo>
                <a:lnTo>
                  <a:pt x="4763424" y="931423"/>
                </a:lnTo>
                <a:lnTo>
                  <a:pt x="4763236" y="870518"/>
                </a:lnTo>
                <a:lnTo>
                  <a:pt x="4762697" y="811180"/>
                </a:lnTo>
                <a:lnTo>
                  <a:pt x="4761648" y="756298"/>
                </a:lnTo>
                <a:lnTo>
                  <a:pt x="4759917" y="705334"/>
                </a:lnTo>
                <a:lnTo>
                  <a:pt x="4757336" y="657753"/>
                </a:lnTo>
                <a:lnTo>
                  <a:pt x="4753697" y="612695"/>
                </a:lnTo>
                <a:lnTo>
                  <a:pt x="4748915" y="570423"/>
                </a:lnTo>
                <a:lnTo>
                  <a:pt x="4742770" y="529860"/>
                </a:lnTo>
                <a:lnTo>
                  <a:pt x="4735092" y="490485"/>
                </a:lnTo>
                <a:lnTo>
                  <a:pt x="4725707" y="451775"/>
                </a:lnTo>
                <a:lnTo>
                  <a:pt x="4714446" y="413209"/>
                </a:lnTo>
                <a:lnTo>
                  <a:pt x="4695893" y="367966"/>
                </a:lnTo>
                <a:lnTo>
                  <a:pt x="4673945" y="324665"/>
                </a:lnTo>
                <a:lnTo>
                  <a:pt x="4648763" y="283469"/>
                </a:lnTo>
                <a:lnTo>
                  <a:pt x="4620509" y="244539"/>
                </a:lnTo>
                <a:lnTo>
                  <a:pt x="4589343" y="208035"/>
                </a:lnTo>
                <a:lnTo>
                  <a:pt x="4555428" y="174119"/>
                </a:lnTo>
                <a:lnTo>
                  <a:pt x="4518925" y="142954"/>
                </a:lnTo>
                <a:lnTo>
                  <a:pt x="4479994" y="114699"/>
                </a:lnTo>
                <a:lnTo>
                  <a:pt x="4438798" y="89517"/>
                </a:lnTo>
                <a:lnTo>
                  <a:pt x="4395497" y="67569"/>
                </a:lnTo>
                <a:lnTo>
                  <a:pt x="4350253" y="49016"/>
                </a:lnTo>
                <a:lnTo>
                  <a:pt x="4311688" y="37755"/>
                </a:lnTo>
                <a:lnTo>
                  <a:pt x="4272978" y="28366"/>
                </a:lnTo>
                <a:lnTo>
                  <a:pt x="4233602" y="20679"/>
                </a:lnTo>
                <a:lnTo>
                  <a:pt x="4193040" y="14523"/>
                </a:lnTo>
                <a:lnTo>
                  <a:pt x="4150768" y="9729"/>
                </a:lnTo>
                <a:lnTo>
                  <a:pt x="4106265" y="6127"/>
                </a:lnTo>
                <a:lnTo>
                  <a:pt x="4059011" y="3545"/>
                </a:lnTo>
                <a:close/>
              </a:path>
              <a:path w="4763770" h="4362450">
                <a:moveTo>
                  <a:pt x="4008483" y="1815"/>
                </a:moveTo>
                <a:lnTo>
                  <a:pt x="756269" y="1815"/>
                </a:lnTo>
                <a:lnTo>
                  <a:pt x="705306" y="3545"/>
                </a:lnTo>
                <a:lnTo>
                  <a:pt x="4059011" y="3545"/>
                </a:lnTo>
                <a:lnTo>
                  <a:pt x="4008483" y="1815"/>
                </a:lnTo>
                <a:close/>
              </a:path>
              <a:path w="4763770" h="4362450">
                <a:moveTo>
                  <a:pt x="3954159" y="765"/>
                </a:moveTo>
                <a:lnTo>
                  <a:pt x="811152" y="765"/>
                </a:lnTo>
                <a:lnTo>
                  <a:pt x="756269" y="1815"/>
                </a:lnTo>
                <a:lnTo>
                  <a:pt x="4008483" y="1815"/>
                </a:lnTo>
                <a:lnTo>
                  <a:pt x="3954159" y="765"/>
                </a:lnTo>
                <a:close/>
              </a:path>
              <a:path w="4763770" h="4362450">
                <a:moveTo>
                  <a:pt x="3763200" y="0"/>
                </a:moveTo>
                <a:lnTo>
                  <a:pt x="1004682" y="0"/>
                </a:lnTo>
                <a:lnTo>
                  <a:pt x="934821" y="28"/>
                </a:lnTo>
                <a:lnTo>
                  <a:pt x="870490" y="226"/>
                </a:lnTo>
                <a:lnTo>
                  <a:pt x="811152" y="765"/>
                </a:lnTo>
                <a:lnTo>
                  <a:pt x="3954159" y="765"/>
                </a:lnTo>
                <a:lnTo>
                  <a:pt x="3763200" y="0"/>
                </a:lnTo>
                <a:close/>
              </a:path>
            </a:pathLst>
          </a:custGeom>
          <a:solidFill>
            <a:srgbClr val="FF2A0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3000" y="2540000"/>
            <a:ext cx="1830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Promise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18611" y="4041014"/>
            <a:ext cx="196850" cy="166370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700" spc="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700" spc="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700" spc="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0" y="3380740"/>
            <a:ext cx="1770380" cy="238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0">
              <a:lnSpc>
                <a:spcPct val="1157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States:  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waiting</a:t>
            </a:r>
            <a:endParaRPr sz="3600">
              <a:latin typeface="Arial"/>
              <a:cs typeface="Arial"/>
            </a:endParaRPr>
          </a:p>
          <a:p>
            <a:pPr marL="50800" marR="5080" indent="-38100">
              <a:lnSpc>
                <a:spcPts val="4300"/>
              </a:lnSpc>
              <a:spcBef>
                <a:spcPts val="140"/>
              </a:spcBef>
            </a:pP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esolved  </a:t>
            </a:r>
            <a:r>
              <a:rPr sz="3600" spc="40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7824" y="7603306"/>
            <a:ext cx="4615952" cy="1239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26036" y="7616006"/>
            <a:ext cx="4539526" cy="1163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26036" y="7616005"/>
            <a:ext cx="4539615" cy="1163320"/>
          </a:xfrm>
          <a:custGeom>
            <a:avLst/>
            <a:gdLst/>
            <a:ahLst/>
            <a:cxnLst/>
            <a:rect l="l" t="t" r="r" b="b"/>
            <a:pathLst>
              <a:path w="4539615" h="1163320">
                <a:moveTo>
                  <a:pt x="4078959" y="902"/>
                </a:moveTo>
                <a:lnTo>
                  <a:pt x="460566" y="902"/>
                </a:lnTo>
                <a:lnTo>
                  <a:pt x="408553" y="3045"/>
                </a:lnTo>
                <a:lnTo>
                  <a:pt x="360692" y="7219"/>
                </a:lnTo>
                <a:lnTo>
                  <a:pt x="315865" y="14100"/>
                </a:lnTo>
                <a:lnTo>
                  <a:pt x="272951" y="24366"/>
                </a:lnTo>
                <a:lnTo>
                  <a:pt x="223828" y="43698"/>
                </a:lnTo>
                <a:lnTo>
                  <a:pt x="178369" y="69296"/>
                </a:lnTo>
                <a:lnTo>
                  <a:pt x="137096" y="100640"/>
                </a:lnTo>
                <a:lnTo>
                  <a:pt x="100527" y="137209"/>
                </a:lnTo>
                <a:lnTo>
                  <a:pt x="69183" y="178483"/>
                </a:lnTo>
                <a:lnTo>
                  <a:pt x="43585" y="223941"/>
                </a:lnTo>
                <a:lnTo>
                  <a:pt x="24253" y="273063"/>
                </a:lnTo>
                <a:lnTo>
                  <a:pt x="13988" y="315978"/>
                </a:lnTo>
                <a:lnTo>
                  <a:pt x="7106" y="360806"/>
                </a:lnTo>
                <a:lnTo>
                  <a:pt x="2932" y="408666"/>
                </a:lnTo>
                <a:lnTo>
                  <a:pt x="789" y="460680"/>
                </a:lnTo>
                <a:lnTo>
                  <a:pt x="0" y="517966"/>
                </a:lnTo>
                <a:lnTo>
                  <a:pt x="0" y="645324"/>
                </a:lnTo>
                <a:lnTo>
                  <a:pt x="789" y="702611"/>
                </a:lnTo>
                <a:lnTo>
                  <a:pt x="2932" y="754624"/>
                </a:lnTo>
                <a:lnTo>
                  <a:pt x="7106" y="802485"/>
                </a:lnTo>
                <a:lnTo>
                  <a:pt x="13988" y="847312"/>
                </a:lnTo>
                <a:lnTo>
                  <a:pt x="24253" y="890227"/>
                </a:lnTo>
                <a:lnTo>
                  <a:pt x="43585" y="939349"/>
                </a:lnTo>
                <a:lnTo>
                  <a:pt x="69183" y="984808"/>
                </a:lnTo>
                <a:lnTo>
                  <a:pt x="100527" y="1026081"/>
                </a:lnTo>
                <a:lnTo>
                  <a:pt x="137096" y="1062650"/>
                </a:lnTo>
                <a:lnTo>
                  <a:pt x="178369" y="1093994"/>
                </a:lnTo>
                <a:lnTo>
                  <a:pt x="223828" y="1119592"/>
                </a:lnTo>
                <a:lnTo>
                  <a:pt x="272951" y="1138924"/>
                </a:lnTo>
                <a:lnTo>
                  <a:pt x="315865" y="1149189"/>
                </a:lnTo>
                <a:lnTo>
                  <a:pt x="360692" y="1156071"/>
                </a:lnTo>
                <a:lnTo>
                  <a:pt x="408553" y="1160245"/>
                </a:lnTo>
                <a:lnTo>
                  <a:pt x="460566" y="1162388"/>
                </a:lnTo>
                <a:lnTo>
                  <a:pt x="517853" y="1163177"/>
                </a:lnTo>
                <a:lnTo>
                  <a:pt x="581531" y="1163290"/>
                </a:lnTo>
                <a:lnTo>
                  <a:pt x="3957994" y="1163290"/>
                </a:lnTo>
                <a:lnTo>
                  <a:pt x="4021673" y="1163177"/>
                </a:lnTo>
                <a:lnTo>
                  <a:pt x="4078959" y="1162388"/>
                </a:lnTo>
                <a:lnTo>
                  <a:pt x="4130973" y="1160245"/>
                </a:lnTo>
                <a:lnTo>
                  <a:pt x="4178833" y="1156071"/>
                </a:lnTo>
                <a:lnTo>
                  <a:pt x="4223661" y="1149189"/>
                </a:lnTo>
                <a:lnTo>
                  <a:pt x="4266575" y="1138924"/>
                </a:lnTo>
                <a:lnTo>
                  <a:pt x="4315698" y="1119592"/>
                </a:lnTo>
                <a:lnTo>
                  <a:pt x="4361156" y="1093994"/>
                </a:lnTo>
                <a:lnTo>
                  <a:pt x="4402430" y="1062650"/>
                </a:lnTo>
                <a:lnTo>
                  <a:pt x="4438999" y="1026081"/>
                </a:lnTo>
                <a:lnTo>
                  <a:pt x="4470343" y="984808"/>
                </a:lnTo>
                <a:lnTo>
                  <a:pt x="4495941" y="939349"/>
                </a:lnTo>
                <a:lnTo>
                  <a:pt x="4515273" y="890227"/>
                </a:lnTo>
                <a:lnTo>
                  <a:pt x="4525538" y="847312"/>
                </a:lnTo>
                <a:lnTo>
                  <a:pt x="4532419" y="802485"/>
                </a:lnTo>
                <a:lnTo>
                  <a:pt x="4536593" y="754624"/>
                </a:lnTo>
                <a:lnTo>
                  <a:pt x="4538736" y="702611"/>
                </a:lnTo>
                <a:lnTo>
                  <a:pt x="4539526" y="645324"/>
                </a:lnTo>
                <a:lnTo>
                  <a:pt x="4539526" y="517966"/>
                </a:lnTo>
                <a:lnTo>
                  <a:pt x="4538736" y="460680"/>
                </a:lnTo>
                <a:lnTo>
                  <a:pt x="4536593" y="408666"/>
                </a:lnTo>
                <a:lnTo>
                  <a:pt x="4532419" y="360806"/>
                </a:lnTo>
                <a:lnTo>
                  <a:pt x="4525538" y="315978"/>
                </a:lnTo>
                <a:lnTo>
                  <a:pt x="4515273" y="273063"/>
                </a:lnTo>
                <a:lnTo>
                  <a:pt x="4495941" y="223941"/>
                </a:lnTo>
                <a:lnTo>
                  <a:pt x="4470343" y="178483"/>
                </a:lnTo>
                <a:lnTo>
                  <a:pt x="4438999" y="137209"/>
                </a:lnTo>
                <a:lnTo>
                  <a:pt x="4402430" y="100640"/>
                </a:lnTo>
                <a:lnTo>
                  <a:pt x="4361156" y="69296"/>
                </a:lnTo>
                <a:lnTo>
                  <a:pt x="4315698" y="43698"/>
                </a:lnTo>
                <a:lnTo>
                  <a:pt x="4266575" y="24366"/>
                </a:lnTo>
                <a:lnTo>
                  <a:pt x="4223661" y="14100"/>
                </a:lnTo>
                <a:lnTo>
                  <a:pt x="4178833" y="7219"/>
                </a:lnTo>
                <a:lnTo>
                  <a:pt x="4130973" y="3045"/>
                </a:lnTo>
                <a:lnTo>
                  <a:pt x="4078959" y="902"/>
                </a:lnTo>
                <a:close/>
              </a:path>
              <a:path w="4539615" h="1163320">
                <a:moveTo>
                  <a:pt x="4021673" y="112"/>
                </a:moveTo>
                <a:lnTo>
                  <a:pt x="517853" y="112"/>
                </a:lnTo>
                <a:lnTo>
                  <a:pt x="460566" y="902"/>
                </a:lnTo>
                <a:lnTo>
                  <a:pt x="4078959" y="902"/>
                </a:lnTo>
                <a:lnTo>
                  <a:pt x="4021673" y="112"/>
                </a:lnTo>
                <a:close/>
              </a:path>
              <a:path w="4539615" h="1163320">
                <a:moveTo>
                  <a:pt x="3957994" y="0"/>
                </a:moveTo>
                <a:lnTo>
                  <a:pt x="581531" y="0"/>
                </a:lnTo>
                <a:lnTo>
                  <a:pt x="517853" y="112"/>
                </a:lnTo>
                <a:lnTo>
                  <a:pt x="4021673" y="112"/>
                </a:lnTo>
                <a:lnTo>
                  <a:pt x="3957994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5894" y="6800651"/>
            <a:ext cx="723900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3994" y="6813351"/>
            <a:ext cx="647700" cy="647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13994" y="6813351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427481" y="414527"/>
                </a:moveTo>
                <a:lnTo>
                  <a:pt x="220217" y="414527"/>
                </a:lnTo>
                <a:lnTo>
                  <a:pt x="220217" y="647699"/>
                </a:lnTo>
                <a:lnTo>
                  <a:pt x="427481" y="647699"/>
                </a:lnTo>
                <a:lnTo>
                  <a:pt x="427481" y="414527"/>
                </a:lnTo>
                <a:close/>
              </a:path>
              <a:path w="647700" h="647700">
                <a:moveTo>
                  <a:pt x="323850" y="0"/>
                </a:moveTo>
                <a:lnTo>
                  <a:pt x="0" y="414527"/>
                </a:lnTo>
                <a:lnTo>
                  <a:pt x="647700" y="414527"/>
                </a:lnTo>
                <a:lnTo>
                  <a:pt x="32385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53245" y="2435604"/>
            <a:ext cx="970790" cy="9707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02566" y="2646197"/>
            <a:ext cx="625923" cy="5796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02567" y="2646197"/>
            <a:ext cx="626110" cy="579755"/>
          </a:xfrm>
          <a:custGeom>
            <a:avLst/>
            <a:gdLst/>
            <a:ahLst/>
            <a:cxnLst/>
            <a:rect l="l" t="t" r="r" b="b"/>
            <a:pathLst>
              <a:path w="626109" h="579755">
                <a:moveTo>
                  <a:pt x="493424" y="382601"/>
                </a:moveTo>
                <a:lnTo>
                  <a:pt x="301140" y="382601"/>
                </a:lnTo>
                <a:lnTo>
                  <a:pt x="399367" y="579697"/>
                </a:lnTo>
                <a:lnTo>
                  <a:pt x="493424" y="382601"/>
                </a:lnTo>
                <a:close/>
              </a:path>
              <a:path w="626109" h="579755">
                <a:moveTo>
                  <a:pt x="110463" y="0"/>
                </a:moveTo>
                <a:lnTo>
                  <a:pt x="208690" y="197097"/>
                </a:lnTo>
                <a:lnTo>
                  <a:pt x="0" y="301102"/>
                </a:lnTo>
                <a:lnTo>
                  <a:pt x="92449" y="486606"/>
                </a:lnTo>
                <a:lnTo>
                  <a:pt x="301140" y="382601"/>
                </a:lnTo>
                <a:lnTo>
                  <a:pt x="493424" y="382601"/>
                </a:lnTo>
                <a:lnTo>
                  <a:pt x="625922" y="104950"/>
                </a:lnTo>
                <a:lnTo>
                  <a:pt x="110463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64468" y="4321075"/>
            <a:ext cx="723900" cy="723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02568" y="4333775"/>
            <a:ext cx="647700" cy="6477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02568" y="433377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233172" y="0"/>
                </a:moveTo>
                <a:lnTo>
                  <a:pt x="233172" y="220217"/>
                </a:lnTo>
                <a:lnTo>
                  <a:pt x="0" y="220217"/>
                </a:lnTo>
                <a:lnTo>
                  <a:pt x="0" y="427481"/>
                </a:lnTo>
                <a:lnTo>
                  <a:pt x="233172" y="427481"/>
                </a:lnTo>
                <a:lnTo>
                  <a:pt x="233172" y="647700"/>
                </a:lnTo>
                <a:lnTo>
                  <a:pt x="647700" y="323850"/>
                </a:lnTo>
                <a:lnTo>
                  <a:pt x="233172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19601" y="6305158"/>
            <a:ext cx="1011407" cy="10114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02568" y="6470356"/>
            <a:ext cx="584423" cy="5233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2568" y="6470356"/>
            <a:ext cx="584835" cy="523875"/>
          </a:xfrm>
          <a:custGeom>
            <a:avLst/>
            <a:gdLst/>
            <a:ahLst/>
            <a:cxnLst/>
            <a:rect l="l" t="t" r="r" b="b"/>
            <a:pathLst>
              <a:path w="584834" h="523875">
                <a:moveTo>
                  <a:pt x="122101" y="40581"/>
                </a:moveTo>
                <a:lnTo>
                  <a:pt x="0" y="208060"/>
                </a:lnTo>
                <a:lnTo>
                  <a:pt x="188413" y="345426"/>
                </a:lnTo>
                <a:lnTo>
                  <a:pt x="58679" y="523372"/>
                </a:lnTo>
                <a:lnTo>
                  <a:pt x="584423" y="505891"/>
                </a:lnTo>
                <a:lnTo>
                  <a:pt x="490963" y="177946"/>
                </a:lnTo>
                <a:lnTo>
                  <a:pt x="310516" y="177946"/>
                </a:lnTo>
                <a:lnTo>
                  <a:pt x="122101" y="40581"/>
                </a:lnTo>
                <a:close/>
              </a:path>
              <a:path w="584834" h="523875">
                <a:moveTo>
                  <a:pt x="440250" y="0"/>
                </a:moveTo>
                <a:lnTo>
                  <a:pt x="310516" y="177946"/>
                </a:lnTo>
                <a:lnTo>
                  <a:pt x="490963" y="177946"/>
                </a:lnTo>
                <a:lnTo>
                  <a:pt x="440250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41442" y="2273300"/>
            <a:ext cx="2672435" cy="969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79542" y="2324100"/>
            <a:ext cx="2570835" cy="8683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79542" y="2324100"/>
            <a:ext cx="2571115" cy="868680"/>
          </a:xfrm>
          <a:custGeom>
            <a:avLst/>
            <a:gdLst/>
            <a:ahLst/>
            <a:cxnLst/>
            <a:rect l="l" t="t" r="r" b="b"/>
            <a:pathLst>
              <a:path w="2571115" h="868680">
                <a:moveTo>
                  <a:pt x="0" y="0"/>
                </a:moveTo>
                <a:lnTo>
                  <a:pt x="2570835" y="0"/>
                </a:lnTo>
                <a:lnTo>
                  <a:pt x="2570835" y="868312"/>
                </a:lnTo>
                <a:lnTo>
                  <a:pt x="0" y="868312"/>
                </a:lnTo>
                <a:lnTo>
                  <a:pt x="0" y="0"/>
                </a:lnTo>
                <a:close/>
              </a:path>
            </a:pathLst>
          </a:custGeom>
          <a:solidFill>
            <a:srgbClr val="00D02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79542" y="2451100"/>
            <a:ext cx="2571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Listener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41442" y="4172668"/>
            <a:ext cx="2672435" cy="969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79542" y="4223468"/>
            <a:ext cx="2570835" cy="8683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79542" y="4223468"/>
            <a:ext cx="2571115" cy="868680"/>
          </a:xfrm>
          <a:custGeom>
            <a:avLst/>
            <a:gdLst/>
            <a:ahLst/>
            <a:cxnLst/>
            <a:rect l="l" t="t" r="r" b="b"/>
            <a:pathLst>
              <a:path w="2571115" h="868679">
                <a:moveTo>
                  <a:pt x="0" y="0"/>
                </a:moveTo>
                <a:lnTo>
                  <a:pt x="2570835" y="0"/>
                </a:lnTo>
                <a:lnTo>
                  <a:pt x="2570835" y="868312"/>
                </a:lnTo>
                <a:lnTo>
                  <a:pt x="0" y="868312"/>
                </a:lnTo>
                <a:lnTo>
                  <a:pt x="0" y="0"/>
                </a:lnTo>
                <a:close/>
              </a:path>
            </a:pathLst>
          </a:custGeom>
          <a:solidFill>
            <a:srgbClr val="00D02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879542" y="4356100"/>
            <a:ext cx="2571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Listener</a:t>
            </a:r>
            <a:r>
              <a:rPr sz="3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41442" y="6563345"/>
            <a:ext cx="2672435" cy="9699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79542" y="6614145"/>
            <a:ext cx="2570835" cy="8683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79542" y="6614145"/>
            <a:ext cx="2571115" cy="868680"/>
          </a:xfrm>
          <a:custGeom>
            <a:avLst/>
            <a:gdLst/>
            <a:ahLst/>
            <a:cxnLst/>
            <a:rect l="l" t="t" r="r" b="b"/>
            <a:pathLst>
              <a:path w="2571115" h="868679">
                <a:moveTo>
                  <a:pt x="0" y="0"/>
                </a:moveTo>
                <a:lnTo>
                  <a:pt x="2570835" y="0"/>
                </a:lnTo>
                <a:lnTo>
                  <a:pt x="2570835" y="868312"/>
                </a:lnTo>
                <a:lnTo>
                  <a:pt x="0" y="868312"/>
                </a:lnTo>
                <a:lnTo>
                  <a:pt x="0" y="0"/>
                </a:lnTo>
                <a:close/>
              </a:path>
            </a:pathLst>
          </a:custGeom>
          <a:solidFill>
            <a:srgbClr val="00D026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035300" y="6743700"/>
            <a:ext cx="7415530" cy="1742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8605" algn="r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Listener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spc="40" dirty="0">
                <a:solidFill>
                  <a:srgbClr val="FFFFFF"/>
                </a:solidFill>
                <a:latin typeface="Arial"/>
                <a:cs typeface="Arial"/>
              </a:rPr>
              <a:t>async</a:t>
            </a:r>
            <a:r>
              <a:rPr sz="3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0064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876300"/>
            <a:ext cx="41840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/>
              <a:t>P</a:t>
            </a:r>
            <a:r>
              <a:rPr spc="-150" dirty="0"/>
              <a:t>r</a:t>
            </a:r>
            <a:r>
              <a:rPr spc="-5" dirty="0"/>
              <a:t>omises</a:t>
            </a:r>
          </a:p>
        </p:txBody>
      </p:sp>
      <p:sp>
        <p:nvSpPr>
          <p:cNvPr id="3" name="object 3"/>
          <p:cNvSpPr/>
          <p:nvPr/>
        </p:nvSpPr>
        <p:spPr>
          <a:xfrm>
            <a:off x="2336800" y="2565400"/>
            <a:ext cx="8343900" cy="501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9662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876300"/>
            <a:ext cx="826833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Callback </a:t>
            </a:r>
            <a:r>
              <a:rPr spc="-5" dirty="0"/>
              <a:t>hell,</a:t>
            </a:r>
            <a:r>
              <a:rPr spc="-185" dirty="0"/>
              <a:t> </a:t>
            </a:r>
            <a:r>
              <a:rPr spc="-300" dirty="0"/>
              <a:t>ES5</a:t>
            </a:r>
          </a:p>
        </p:txBody>
      </p:sp>
      <p:sp>
        <p:nvSpPr>
          <p:cNvPr id="3" name="object 3"/>
          <p:cNvSpPr/>
          <p:nvPr/>
        </p:nvSpPr>
        <p:spPr>
          <a:xfrm>
            <a:off x="2184400" y="3098800"/>
            <a:ext cx="8648700" cy="356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5672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00" y="876300"/>
            <a:ext cx="41840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0" dirty="0"/>
              <a:t>P</a:t>
            </a:r>
            <a:r>
              <a:rPr spc="-150" dirty="0"/>
              <a:t>r</a:t>
            </a:r>
            <a:r>
              <a:rPr spc="-5" dirty="0"/>
              <a:t>omises</a:t>
            </a:r>
          </a:p>
        </p:txBody>
      </p:sp>
      <p:sp>
        <p:nvSpPr>
          <p:cNvPr id="3" name="object 3"/>
          <p:cNvSpPr/>
          <p:nvPr/>
        </p:nvSpPr>
        <p:spPr>
          <a:xfrm>
            <a:off x="2552700" y="2705100"/>
            <a:ext cx="79121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623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300" y="876300"/>
            <a:ext cx="82124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Main </a:t>
            </a:r>
            <a:r>
              <a:rPr spc="85" dirty="0"/>
              <a:t>goals </a:t>
            </a:r>
            <a:r>
              <a:rPr dirty="0"/>
              <a:t>of</a:t>
            </a:r>
            <a:r>
              <a:rPr spc="-150" dirty="0"/>
              <a:t> </a:t>
            </a:r>
            <a:r>
              <a:rPr spc="-300" dirty="0"/>
              <a:t>ES6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710753"/>
            <a:ext cx="20637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425" dirty="0">
                <a:latin typeface="Arial"/>
                <a:cs typeface="Arial"/>
              </a:rPr>
              <a:t>•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3411792"/>
            <a:ext cx="20637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425" dirty="0">
                <a:latin typeface="Arial"/>
                <a:cs typeface="Arial"/>
              </a:rPr>
              <a:t>•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4813872"/>
            <a:ext cx="20637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425" dirty="0">
                <a:latin typeface="Arial"/>
                <a:cs typeface="Arial"/>
              </a:rPr>
              <a:t>•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5514912"/>
            <a:ext cx="20637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425" dirty="0">
                <a:latin typeface="Arial"/>
                <a:cs typeface="Arial"/>
              </a:rPr>
              <a:t>•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6215952"/>
            <a:ext cx="20637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425" dirty="0">
                <a:latin typeface="Arial"/>
                <a:cs typeface="Arial"/>
              </a:rPr>
              <a:t>•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0500" y="2509520"/>
            <a:ext cx="9804400" cy="422910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3800" dirty="0">
                <a:latin typeface="Arial"/>
                <a:cs typeface="Arial"/>
              </a:rPr>
              <a:t>fix </a:t>
            </a:r>
            <a:r>
              <a:rPr sz="3800" spc="-5" dirty="0">
                <a:latin typeface="Arial"/>
                <a:cs typeface="Arial"/>
              </a:rPr>
              <a:t>(</a:t>
            </a:r>
            <a:r>
              <a:rPr sz="3800" i="1" spc="-5" dirty="0">
                <a:latin typeface="Arial"/>
                <a:cs typeface="Arial"/>
              </a:rPr>
              <a:t>some </a:t>
            </a:r>
            <a:r>
              <a:rPr sz="3800" i="1" dirty="0">
                <a:latin typeface="Arial"/>
                <a:cs typeface="Arial"/>
              </a:rPr>
              <a:t>of) </a:t>
            </a:r>
            <a:r>
              <a:rPr sz="3800" spc="-145" dirty="0">
                <a:latin typeface="Arial"/>
                <a:cs typeface="Arial"/>
              </a:rPr>
              <a:t>ES5</a:t>
            </a:r>
            <a:r>
              <a:rPr sz="3800" dirty="0">
                <a:latin typeface="Arial"/>
                <a:cs typeface="Arial"/>
              </a:rPr>
              <a:t> </a:t>
            </a:r>
            <a:r>
              <a:rPr sz="3800" spc="40" dirty="0">
                <a:latin typeface="Arial"/>
                <a:cs typeface="Arial"/>
              </a:rPr>
              <a:t>problems</a:t>
            </a:r>
            <a:endParaRPr sz="3800">
              <a:latin typeface="Arial"/>
              <a:cs typeface="Arial"/>
            </a:endParaRPr>
          </a:p>
          <a:p>
            <a:pPr marL="12700" marR="5080">
              <a:lnSpc>
                <a:spcPts val="5600"/>
              </a:lnSpc>
              <a:spcBef>
                <a:spcPts val="259"/>
              </a:spcBef>
            </a:pPr>
            <a:r>
              <a:rPr sz="3800" spc="60" dirty="0">
                <a:latin typeface="Arial"/>
                <a:cs typeface="Arial"/>
              </a:rPr>
              <a:t>backwards </a:t>
            </a:r>
            <a:r>
              <a:rPr sz="3800" spc="45" dirty="0">
                <a:latin typeface="Arial"/>
                <a:cs typeface="Arial"/>
              </a:rPr>
              <a:t>compatibility </a:t>
            </a:r>
            <a:r>
              <a:rPr sz="3800" spc="-110" dirty="0">
                <a:latin typeface="Arial"/>
                <a:cs typeface="Arial"/>
              </a:rPr>
              <a:t>(ES5 </a:t>
            </a:r>
            <a:r>
              <a:rPr sz="3800" spc="105" dirty="0">
                <a:latin typeface="Arial"/>
                <a:cs typeface="Arial"/>
              </a:rPr>
              <a:t>code </a:t>
            </a:r>
            <a:r>
              <a:rPr sz="3800" spc="-5" dirty="0">
                <a:latin typeface="Arial"/>
                <a:cs typeface="Arial"/>
              </a:rPr>
              <a:t>is </a:t>
            </a:r>
            <a:r>
              <a:rPr sz="3800" spc="40" dirty="0">
                <a:latin typeface="Arial"/>
                <a:cs typeface="Arial"/>
              </a:rPr>
              <a:t>valid</a:t>
            </a:r>
            <a:r>
              <a:rPr sz="3800" spc="-100" dirty="0">
                <a:latin typeface="Arial"/>
                <a:cs typeface="Arial"/>
              </a:rPr>
              <a:t> </a:t>
            </a:r>
            <a:r>
              <a:rPr sz="3800" spc="-5" dirty="0">
                <a:latin typeface="Arial"/>
                <a:cs typeface="Arial"/>
              </a:rPr>
              <a:t>in  </a:t>
            </a:r>
            <a:r>
              <a:rPr sz="3800" spc="-110" dirty="0">
                <a:latin typeface="Arial"/>
                <a:cs typeface="Arial"/>
              </a:rPr>
              <a:t>ES6)</a:t>
            </a: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800" spc="45" dirty="0">
                <a:latin typeface="Arial"/>
                <a:cs typeface="Arial"/>
              </a:rPr>
              <a:t>modern</a:t>
            </a:r>
            <a:r>
              <a:rPr sz="3800" spc="-5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syntax</a:t>
            </a:r>
            <a:endParaRPr sz="3800">
              <a:latin typeface="Arial"/>
              <a:cs typeface="Arial"/>
            </a:endParaRPr>
          </a:p>
          <a:p>
            <a:pPr marL="12700" marR="2783840">
              <a:lnSpc>
                <a:spcPct val="120600"/>
              </a:lnSpc>
            </a:pPr>
            <a:r>
              <a:rPr sz="3800" spc="30" dirty="0">
                <a:latin typeface="Arial"/>
                <a:cs typeface="Arial"/>
              </a:rPr>
              <a:t>better suited </a:t>
            </a:r>
            <a:r>
              <a:rPr sz="3800" dirty="0">
                <a:latin typeface="Arial"/>
                <a:cs typeface="Arial"/>
              </a:rPr>
              <a:t>for </a:t>
            </a:r>
            <a:r>
              <a:rPr sz="3800" spc="135" dirty="0">
                <a:latin typeface="Arial"/>
                <a:cs typeface="Arial"/>
              </a:rPr>
              <a:t>big</a:t>
            </a:r>
            <a:r>
              <a:rPr sz="3800" spc="-70" dirty="0">
                <a:latin typeface="Arial"/>
                <a:cs typeface="Arial"/>
              </a:rPr>
              <a:t> </a:t>
            </a:r>
            <a:r>
              <a:rPr sz="3800" spc="50" dirty="0">
                <a:latin typeface="Arial"/>
                <a:cs typeface="Arial"/>
              </a:rPr>
              <a:t>applications  </a:t>
            </a:r>
            <a:r>
              <a:rPr sz="3800" spc="-5" dirty="0">
                <a:latin typeface="Arial"/>
                <a:cs typeface="Arial"/>
              </a:rPr>
              <a:t>new </a:t>
            </a:r>
            <a:r>
              <a:rPr sz="3800" spc="-10" dirty="0">
                <a:latin typeface="Arial"/>
                <a:cs typeface="Arial"/>
              </a:rPr>
              <a:t>features </a:t>
            </a:r>
            <a:r>
              <a:rPr sz="3800" spc="-5" dirty="0">
                <a:latin typeface="Arial"/>
                <a:cs typeface="Arial"/>
              </a:rPr>
              <a:t>in </a:t>
            </a:r>
            <a:r>
              <a:rPr sz="3800" spc="40" dirty="0">
                <a:latin typeface="Arial"/>
                <a:cs typeface="Arial"/>
              </a:rPr>
              <a:t>standard</a:t>
            </a:r>
            <a:r>
              <a:rPr sz="3800" spc="5" dirty="0">
                <a:latin typeface="Arial"/>
                <a:cs typeface="Arial"/>
              </a:rPr>
              <a:t> </a:t>
            </a:r>
            <a:r>
              <a:rPr sz="3800" spc="35" dirty="0">
                <a:latin typeface="Arial"/>
                <a:cs typeface="Arial"/>
              </a:rPr>
              <a:t>library</a:t>
            </a:r>
            <a:endParaRPr sz="3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417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2300" y="876300"/>
            <a:ext cx="66865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Modules</a:t>
            </a:r>
            <a:r>
              <a:rPr spc="-80" dirty="0"/>
              <a:t> </a:t>
            </a:r>
            <a:r>
              <a:rPr spc="-180" dirty="0"/>
              <a:t>(ES5)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708792"/>
            <a:ext cx="1460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2641600"/>
            <a:ext cx="9798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IIFE </a:t>
            </a:r>
            <a:r>
              <a:rPr sz="3600" spc="15" dirty="0">
                <a:latin typeface="Arial"/>
                <a:cs typeface="Arial"/>
              </a:rPr>
              <a:t>(Immediately </a:t>
            </a:r>
            <a:r>
              <a:rPr sz="3600" spc="25" dirty="0">
                <a:latin typeface="Arial"/>
                <a:cs typeface="Arial"/>
              </a:rPr>
              <a:t>Invoked </a:t>
            </a:r>
            <a:r>
              <a:rPr sz="3600" dirty="0">
                <a:latin typeface="Arial"/>
                <a:cs typeface="Arial"/>
              </a:rPr>
              <a:t>Function</a:t>
            </a:r>
            <a:r>
              <a:rPr sz="3600" spc="-55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Expression)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788297"/>
            <a:ext cx="1460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721100"/>
            <a:ext cx="5420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latin typeface="Arial"/>
                <a:cs typeface="Arial"/>
              </a:rPr>
              <a:t>controls </a:t>
            </a:r>
            <a:r>
              <a:rPr sz="3600" spc="20" dirty="0">
                <a:latin typeface="Arial"/>
                <a:cs typeface="Arial"/>
              </a:rPr>
              <a:t>variable</a:t>
            </a:r>
            <a:r>
              <a:rPr sz="3600" spc="-55" dirty="0">
                <a:latin typeface="Arial"/>
                <a:cs typeface="Arial"/>
              </a:rPr>
              <a:t> </a:t>
            </a:r>
            <a:r>
              <a:rPr sz="3600" spc="15" dirty="0">
                <a:latin typeface="Arial"/>
                <a:cs typeface="Arial"/>
              </a:rPr>
              <a:t>exposure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1000" y="4876800"/>
            <a:ext cx="57404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0501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300" y="911860"/>
            <a:ext cx="10992485" cy="1171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500" spc="65" dirty="0"/>
              <a:t>Modules </a:t>
            </a:r>
            <a:r>
              <a:rPr sz="7500" spc="-160" dirty="0"/>
              <a:t>(ES6) </a:t>
            </a:r>
            <a:r>
              <a:rPr sz="7500" spc="5" dirty="0"/>
              <a:t>in</a:t>
            </a:r>
            <a:r>
              <a:rPr sz="7500" spc="70" dirty="0"/>
              <a:t> </a:t>
            </a:r>
            <a:r>
              <a:rPr sz="7500" spc="45" dirty="0"/>
              <a:t>browser</a:t>
            </a:r>
            <a:endParaRPr sz="7500"/>
          </a:p>
        </p:txBody>
      </p:sp>
      <p:sp>
        <p:nvSpPr>
          <p:cNvPr id="3" name="object 3"/>
          <p:cNvSpPr/>
          <p:nvPr/>
        </p:nvSpPr>
        <p:spPr>
          <a:xfrm>
            <a:off x="0" y="2501900"/>
            <a:ext cx="5638800" cy="539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72200" y="2514600"/>
            <a:ext cx="6210300" cy="255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0600" y="78776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7810500"/>
            <a:ext cx="829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use tools </a:t>
            </a:r>
            <a:r>
              <a:rPr sz="3600" spc="50" dirty="0">
                <a:latin typeface="Arial"/>
                <a:cs typeface="Arial"/>
              </a:rPr>
              <a:t>such </a:t>
            </a:r>
            <a:r>
              <a:rPr sz="3600" spc="-5" dirty="0">
                <a:latin typeface="Arial"/>
                <a:cs typeface="Arial"/>
              </a:rPr>
              <a:t>as </a:t>
            </a:r>
            <a:r>
              <a:rPr sz="3600" spc="-10" dirty="0">
                <a:latin typeface="Arial"/>
                <a:cs typeface="Arial"/>
              </a:rPr>
              <a:t>Browserify </a:t>
            </a:r>
            <a:r>
              <a:rPr sz="3600" dirty="0">
                <a:latin typeface="Arial"/>
                <a:cs typeface="Arial"/>
              </a:rPr>
              <a:t>/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40" dirty="0">
                <a:latin typeface="Arial"/>
                <a:cs typeface="Arial"/>
              </a:rPr>
              <a:t>Webpack,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89571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8890000"/>
            <a:ext cx="9138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native </a:t>
            </a:r>
            <a:r>
              <a:rPr sz="3600" spc="-135" dirty="0">
                <a:latin typeface="Arial"/>
                <a:cs typeface="Arial"/>
              </a:rPr>
              <a:t>ES6 </a:t>
            </a:r>
            <a:r>
              <a:rPr sz="3600" spc="25" dirty="0">
                <a:latin typeface="Arial"/>
                <a:cs typeface="Arial"/>
              </a:rPr>
              <a:t>modules </a:t>
            </a:r>
            <a:r>
              <a:rPr sz="3600" spc="-25" dirty="0">
                <a:latin typeface="Arial"/>
                <a:cs typeface="Arial"/>
              </a:rPr>
              <a:t>are </a:t>
            </a:r>
            <a:r>
              <a:rPr sz="3600" dirty="0">
                <a:latin typeface="Arial"/>
                <a:cs typeface="Arial"/>
              </a:rPr>
              <a:t>not yet</a:t>
            </a:r>
            <a:r>
              <a:rPr sz="3600" spc="105" dirty="0">
                <a:latin typeface="Arial"/>
                <a:cs typeface="Arial"/>
              </a:rPr>
              <a:t> </a:t>
            </a:r>
            <a:r>
              <a:rPr sz="3600" spc="35" dirty="0">
                <a:latin typeface="Arial"/>
                <a:cs typeface="Arial"/>
              </a:rPr>
              <a:t>implemented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997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8400" y="876300"/>
            <a:ext cx="106603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What </a:t>
            </a:r>
            <a:r>
              <a:rPr spc="-5" dirty="0"/>
              <a:t>we have</a:t>
            </a:r>
            <a:r>
              <a:rPr spc="40" dirty="0"/>
              <a:t> </a:t>
            </a:r>
            <a:r>
              <a:rPr spc="15" dirty="0"/>
              <a:t>learned?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769634"/>
            <a:ext cx="1390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275" dirty="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700" y="2720848"/>
            <a:ext cx="116649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25" dirty="0">
                <a:latin typeface="Arial"/>
                <a:cs typeface="Arial"/>
              </a:rPr>
              <a:t>let/const</a:t>
            </a:r>
            <a:endParaRPr sz="2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477278"/>
            <a:ext cx="1390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275" dirty="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2700" y="3419347"/>
            <a:ext cx="218884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25" dirty="0">
                <a:latin typeface="Arial"/>
                <a:cs typeface="Arial"/>
              </a:rPr>
              <a:t>template</a:t>
            </a:r>
            <a:r>
              <a:rPr sz="2350" spc="-30" dirty="0">
                <a:latin typeface="Arial"/>
                <a:cs typeface="Arial"/>
              </a:rPr>
              <a:t> </a:t>
            </a:r>
            <a:r>
              <a:rPr sz="2350" spc="25" dirty="0">
                <a:latin typeface="Arial"/>
                <a:cs typeface="Arial"/>
              </a:rPr>
              <a:t>strings</a:t>
            </a:r>
            <a:endParaRPr sz="2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184922"/>
            <a:ext cx="1390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275" dirty="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2700" y="4130547"/>
            <a:ext cx="386080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15" dirty="0">
                <a:latin typeface="Arial"/>
                <a:cs typeface="Arial"/>
              </a:rPr>
              <a:t>new </a:t>
            </a:r>
            <a:r>
              <a:rPr sz="2350" spc="10" dirty="0">
                <a:latin typeface="Arial"/>
                <a:cs typeface="Arial"/>
              </a:rPr>
              <a:t>ways to </a:t>
            </a:r>
            <a:r>
              <a:rPr sz="2350" spc="40" dirty="0">
                <a:latin typeface="Arial"/>
                <a:cs typeface="Arial"/>
              </a:rPr>
              <a:t>declare</a:t>
            </a:r>
            <a:r>
              <a:rPr sz="2350" spc="-40" dirty="0">
                <a:latin typeface="Arial"/>
                <a:cs typeface="Arial"/>
              </a:rPr>
              <a:t> </a:t>
            </a:r>
            <a:r>
              <a:rPr sz="2350" spc="45" dirty="0">
                <a:latin typeface="Arial"/>
                <a:cs typeface="Arial"/>
              </a:rPr>
              <a:t>objects</a:t>
            </a:r>
            <a:endParaRPr sz="2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4892566"/>
            <a:ext cx="1390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275" dirty="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2700" y="4841747"/>
            <a:ext cx="104838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30" dirty="0">
                <a:latin typeface="Arial"/>
                <a:cs typeface="Arial"/>
              </a:rPr>
              <a:t>classes</a:t>
            </a:r>
            <a:endParaRPr sz="2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5600210"/>
            <a:ext cx="1390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275" dirty="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2700" y="5540247"/>
            <a:ext cx="327914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45" dirty="0">
                <a:latin typeface="Arial"/>
                <a:cs typeface="Arial"/>
              </a:rPr>
              <a:t>map, </a:t>
            </a:r>
            <a:r>
              <a:rPr sz="2350" spc="-25" dirty="0">
                <a:latin typeface="Arial"/>
                <a:cs typeface="Arial"/>
              </a:rPr>
              <a:t>filter, </a:t>
            </a:r>
            <a:r>
              <a:rPr sz="2350" spc="45" dirty="0">
                <a:latin typeface="Arial"/>
                <a:cs typeface="Arial"/>
              </a:rPr>
              <a:t>reduce</a:t>
            </a:r>
            <a:r>
              <a:rPr sz="2350" spc="-60" dirty="0">
                <a:latin typeface="Arial"/>
                <a:cs typeface="Arial"/>
              </a:rPr>
              <a:t> </a:t>
            </a:r>
            <a:r>
              <a:rPr sz="2350" spc="-40" dirty="0">
                <a:latin typeface="Arial"/>
                <a:cs typeface="Arial"/>
              </a:rPr>
              <a:t>(ES5)</a:t>
            </a:r>
            <a:endParaRPr sz="2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6307854"/>
            <a:ext cx="1390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275" dirty="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2700" y="6251447"/>
            <a:ext cx="208280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dirty="0">
                <a:latin typeface="Arial"/>
                <a:cs typeface="Arial"/>
              </a:rPr>
              <a:t>arrow</a:t>
            </a:r>
            <a:r>
              <a:rPr sz="2350" spc="-60" dirty="0">
                <a:latin typeface="Arial"/>
                <a:cs typeface="Arial"/>
              </a:rPr>
              <a:t> </a:t>
            </a:r>
            <a:r>
              <a:rPr sz="2350" spc="25" dirty="0">
                <a:latin typeface="Arial"/>
                <a:cs typeface="Arial"/>
              </a:rPr>
              <a:t>functions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0600" y="7015498"/>
            <a:ext cx="1390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275" dirty="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2700" y="6962647"/>
            <a:ext cx="109918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10" dirty="0">
                <a:latin typeface="Arial"/>
                <a:cs typeface="Arial"/>
              </a:rPr>
              <a:t>for </a:t>
            </a:r>
            <a:r>
              <a:rPr sz="2350" spc="25" dirty="0">
                <a:latin typeface="Arial"/>
                <a:cs typeface="Arial"/>
              </a:rPr>
              <a:t>…</a:t>
            </a:r>
            <a:r>
              <a:rPr sz="2350" spc="-90" dirty="0">
                <a:latin typeface="Arial"/>
                <a:cs typeface="Arial"/>
              </a:rPr>
              <a:t> </a:t>
            </a:r>
            <a:r>
              <a:rPr sz="2350" spc="10" dirty="0">
                <a:latin typeface="Arial"/>
                <a:cs typeface="Arial"/>
              </a:rPr>
              <a:t>of</a:t>
            </a:r>
            <a:endParaRPr sz="2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0600" y="7723143"/>
            <a:ext cx="1390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275" dirty="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82700" y="7673847"/>
            <a:ext cx="126047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-75" dirty="0">
                <a:latin typeface="Arial"/>
                <a:cs typeface="Arial"/>
              </a:rPr>
              <a:t>P</a:t>
            </a:r>
            <a:r>
              <a:rPr sz="2350" spc="-85" dirty="0">
                <a:latin typeface="Arial"/>
                <a:cs typeface="Arial"/>
              </a:rPr>
              <a:t>r</a:t>
            </a:r>
            <a:r>
              <a:rPr sz="2350" spc="10" dirty="0">
                <a:latin typeface="Arial"/>
                <a:cs typeface="Arial"/>
              </a:rPr>
              <a:t>omises</a:t>
            </a:r>
            <a:endParaRPr sz="2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0600" y="8430786"/>
            <a:ext cx="1390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275" dirty="0"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2700" y="8372347"/>
            <a:ext cx="118237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30" dirty="0">
                <a:latin typeface="Arial"/>
                <a:cs typeface="Arial"/>
              </a:rPr>
              <a:t>Modules</a:t>
            </a:r>
            <a:endParaRPr sz="2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20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876300"/>
            <a:ext cx="85902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Other </a:t>
            </a:r>
            <a:r>
              <a:rPr spc="-300" dirty="0"/>
              <a:t>ES6</a:t>
            </a:r>
            <a:r>
              <a:rPr spc="-85" dirty="0"/>
              <a:t> </a:t>
            </a:r>
            <a:r>
              <a:rPr spc="-20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8230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2755900"/>
            <a:ext cx="1160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dirty="0">
                <a:latin typeface="Arial"/>
                <a:cs typeface="Arial"/>
              </a:rPr>
              <a:t>Pr</a:t>
            </a:r>
            <a:r>
              <a:rPr sz="3600" spc="-5" dirty="0">
                <a:latin typeface="Arial"/>
                <a:cs typeface="Arial"/>
              </a:rPr>
              <a:t>oxy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9025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100" y="3835400"/>
            <a:ext cx="170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Iterators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9820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100" y="4914900"/>
            <a:ext cx="2312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Generators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60615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5100" y="5994400"/>
            <a:ext cx="1778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Symbols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600" y="71410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5100" y="7073900"/>
            <a:ext cx="5954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Map/Set,</a:t>
            </a:r>
            <a:r>
              <a:rPr sz="3600" dirty="0">
                <a:latin typeface="Arial"/>
                <a:cs typeface="Arial"/>
              </a:rPr>
              <a:t> </a:t>
            </a:r>
            <a:r>
              <a:rPr sz="3600" spc="-40" dirty="0">
                <a:latin typeface="Arial"/>
                <a:cs typeface="Arial"/>
              </a:rPr>
              <a:t>WeakMap/WeakSet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0600" y="8220584"/>
            <a:ext cx="1968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4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5100" y="8153400"/>
            <a:ext cx="9967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45" dirty="0">
                <a:latin typeface="Arial"/>
                <a:cs typeface="Arial"/>
              </a:rPr>
              <a:t>extended </a:t>
            </a:r>
            <a:r>
              <a:rPr sz="3600" spc="40" dirty="0">
                <a:latin typeface="Arial"/>
                <a:cs typeface="Arial"/>
              </a:rPr>
              <a:t>standard </a:t>
            </a:r>
            <a:r>
              <a:rPr sz="3600" spc="35" dirty="0">
                <a:latin typeface="Arial"/>
                <a:cs typeface="Arial"/>
              </a:rPr>
              <a:t>library </a:t>
            </a:r>
            <a:r>
              <a:rPr sz="3600" spc="-20" dirty="0">
                <a:latin typeface="Arial"/>
                <a:cs typeface="Arial"/>
              </a:rPr>
              <a:t>(Number, </a:t>
            </a:r>
            <a:r>
              <a:rPr sz="3600" dirty="0">
                <a:latin typeface="Arial"/>
                <a:cs typeface="Arial"/>
              </a:rPr>
              <a:t>Math,</a:t>
            </a:r>
            <a:r>
              <a:rPr sz="3600" spc="-13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Array)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8149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8161" y="872693"/>
            <a:ext cx="268160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701" y="3687521"/>
            <a:ext cx="9450705" cy="409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495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React is a JavaScript Library </a:t>
            </a:r>
            <a:r>
              <a:rPr sz="3600" spc="-5" dirty="0">
                <a:latin typeface="Arial"/>
                <a:cs typeface="Arial"/>
              </a:rPr>
              <a:t>for </a:t>
            </a:r>
            <a:r>
              <a:rPr sz="3600" dirty="0">
                <a:latin typeface="Arial"/>
                <a:cs typeface="Arial"/>
              </a:rPr>
              <a:t>building</a:t>
            </a:r>
            <a:r>
              <a:rPr sz="3600" spc="-13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user  </a:t>
            </a:r>
            <a:r>
              <a:rPr sz="3600" spc="-5" dirty="0">
                <a:latin typeface="Arial"/>
                <a:cs typeface="Arial"/>
              </a:rPr>
              <a:t>interfaces.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50">
              <a:latin typeface="Times New Roman"/>
              <a:cs typeface="Times New Roman"/>
            </a:endParaRPr>
          </a:p>
          <a:p>
            <a:pPr marL="382905" indent="-370205">
              <a:lnSpc>
                <a:spcPct val="100000"/>
              </a:lnSpc>
              <a:buSzPct val="75000"/>
              <a:buChar char="•"/>
              <a:tabLst>
                <a:tab pos="382905" algn="l"/>
                <a:tab pos="383540" algn="l"/>
              </a:tabLst>
            </a:pPr>
            <a:r>
              <a:rPr sz="3000" dirty="0">
                <a:latin typeface="Arial"/>
                <a:cs typeface="Arial"/>
              </a:rPr>
              <a:t>Focus on the UI, not a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Framework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650">
              <a:latin typeface="Times New Roman"/>
              <a:cs typeface="Times New Roman"/>
            </a:endParaRPr>
          </a:p>
          <a:p>
            <a:pPr marL="382905" indent="-370205">
              <a:lnSpc>
                <a:spcPct val="100000"/>
              </a:lnSpc>
              <a:buSzPct val="75000"/>
              <a:buChar char="•"/>
              <a:tabLst>
                <a:tab pos="382905" algn="l"/>
                <a:tab pos="383540" algn="l"/>
              </a:tabLst>
            </a:pPr>
            <a:r>
              <a:rPr sz="3000" spc="-5" dirty="0">
                <a:latin typeface="Arial"/>
                <a:cs typeface="Arial"/>
              </a:rPr>
              <a:t>One-way </a:t>
            </a:r>
            <a:r>
              <a:rPr sz="3000" dirty="0">
                <a:latin typeface="Arial"/>
                <a:cs typeface="Arial"/>
              </a:rPr>
              <a:t>reactive </a:t>
            </a:r>
            <a:r>
              <a:rPr sz="3000" spc="-5" dirty="0">
                <a:latin typeface="Arial"/>
                <a:cs typeface="Arial"/>
              </a:rPr>
              <a:t>data flow (no </a:t>
            </a:r>
            <a:r>
              <a:rPr sz="3000" spc="-10" dirty="0">
                <a:latin typeface="Arial"/>
                <a:cs typeface="Arial"/>
              </a:rPr>
              <a:t>two-way </a:t>
            </a:r>
            <a:r>
              <a:rPr sz="3000" spc="-5" dirty="0">
                <a:latin typeface="Arial"/>
                <a:cs typeface="Arial"/>
              </a:rPr>
              <a:t>data</a:t>
            </a:r>
            <a:r>
              <a:rPr sz="3000" spc="4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binding)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650">
              <a:latin typeface="Times New Roman"/>
              <a:cs typeface="Times New Roman"/>
            </a:endParaRPr>
          </a:p>
          <a:p>
            <a:pPr marL="382905" indent="-370205">
              <a:lnSpc>
                <a:spcPct val="100000"/>
              </a:lnSpc>
              <a:buSzPct val="75000"/>
              <a:buChar char="•"/>
              <a:tabLst>
                <a:tab pos="382905" algn="l"/>
                <a:tab pos="383540" algn="l"/>
              </a:tabLst>
            </a:pPr>
            <a:r>
              <a:rPr sz="3000" dirty="0">
                <a:latin typeface="Arial"/>
                <a:cs typeface="Arial"/>
              </a:rPr>
              <a:t>Virtual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DOM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55720" y="562355"/>
            <a:ext cx="1923288" cy="1923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769600" y="9104699"/>
            <a:ext cx="18954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693400" y="9104699"/>
            <a:ext cx="19716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Virtual</a:t>
            </a:r>
            <a:r>
              <a:rPr spc="-85" dirty="0"/>
              <a:t> </a:t>
            </a:r>
            <a:r>
              <a:rPr spc="5" dirty="0"/>
              <a:t>DOM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701" y="4633086"/>
            <a:ext cx="10287635" cy="220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Keep </a:t>
            </a:r>
            <a:r>
              <a:rPr sz="3600" dirty="0">
                <a:latin typeface="Arial"/>
                <a:cs typeface="Arial"/>
              </a:rPr>
              <a:t>track of state </a:t>
            </a:r>
            <a:r>
              <a:rPr sz="3600" spc="-5" dirty="0">
                <a:latin typeface="Arial"/>
                <a:cs typeface="Arial"/>
              </a:rPr>
              <a:t>in </a:t>
            </a:r>
            <a:r>
              <a:rPr sz="3600" dirty="0">
                <a:latin typeface="Arial"/>
                <a:cs typeface="Arial"/>
              </a:rPr>
              <a:t>DOM </a:t>
            </a:r>
            <a:r>
              <a:rPr sz="3600" spc="-5" dirty="0">
                <a:latin typeface="Arial"/>
                <a:cs typeface="Arial"/>
              </a:rPr>
              <a:t>is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hard.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latin typeface="Arial"/>
                <a:cs typeface="Arial"/>
              </a:rPr>
              <a:t>The DOM </a:t>
            </a:r>
            <a:r>
              <a:rPr sz="3600" dirty="0">
                <a:latin typeface="Arial"/>
                <a:cs typeface="Arial"/>
              </a:rPr>
              <a:t>API is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slow.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52575F"/>
                </a:solidFill>
                <a:latin typeface="Arial"/>
                <a:cs typeface="Arial"/>
              </a:rPr>
              <a:t>(Try to re-render the </a:t>
            </a:r>
            <a:r>
              <a:rPr sz="3600" spc="-5" dirty="0">
                <a:solidFill>
                  <a:srgbClr val="52575F"/>
                </a:solidFill>
                <a:latin typeface="Arial"/>
                <a:cs typeface="Arial"/>
              </a:rPr>
              <a:t>whole </a:t>
            </a:r>
            <a:r>
              <a:rPr sz="3600" dirty="0">
                <a:solidFill>
                  <a:srgbClr val="52575F"/>
                </a:solidFill>
                <a:latin typeface="Arial"/>
                <a:cs typeface="Arial"/>
              </a:rPr>
              <a:t>DOM </a:t>
            </a:r>
            <a:r>
              <a:rPr sz="3600" spc="-5" dirty="0">
                <a:solidFill>
                  <a:srgbClr val="52575F"/>
                </a:solidFill>
                <a:latin typeface="Arial"/>
                <a:cs typeface="Arial"/>
              </a:rPr>
              <a:t>on every</a:t>
            </a:r>
            <a:r>
              <a:rPr sz="3600" spc="-80" dirty="0">
                <a:solidFill>
                  <a:srgbClr val="52575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52575F"/>
                </a:solidFill>
                <a:latin typeface="Arial"/>
                <a:cs typeface="Arial"/>
              </a:rPr>
              <a:t>change)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Virtual</a:t>
            </a:r>
            <a:r>
              <a:rPr spc="-85" dirty="0"/>
              <a:t> </a:t>
            </a:r>
            <a:r>
              <a:rPr spc="5" dirty="0"/>
              <a:t>DOM</a:t>
            </a:r>
          </a:p>
        </p:txBody>
      </p:sp>
      <p:sp>
        <p:nvSpPr>
          <p:cNvPr id="3" name="object 3"/>
          <p:cNvSpPr/>
          <p:nvPr/>
        </p:nvSpPr>
        <p:spPr>
          <a:xfrm>
            <a:off x="1674876" y="4049267"/>
            <a:ext cx="9656064" cy="3407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8102" y="8581135"/>
            <a:ext cx="9848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Source: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http://teropa.info/blog/2015/03/02/change-and-its-detection-in-javascript-frameworks.html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Virtual</a:t>
            </a:r>
            <a:r>
              <a:rPr spc="-85" dirty="0"/>
              <a:t> </a:t>
            </a:r>
            <a:r>
              <a:rPr spc="5" dirty="0"/>
              <a:t>DOM</a:t>
            </a:r>
          </a:p>
        </p:txBody>
      </p:sp>
      <p:sp>
        <p:nvSpPr>
          <p:cNvPr id="3" name="object 3"/>
          <p:cNvSpPr/>
          <p:nvPr/>
        </p:nvSpPr>
        <p:spPr>
          <a:xfrm>
            <a:off x="1834895" y="2924555"/>
            <a:ext cx="9334500" cy="5283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8102" y="8564067"/>
            <a:ext cx="9848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Source: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http://teropa.info/blog/2015/03/02/change-and-its-detection-in-javascript-frameworks.html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 smtClean="0"/>
              <a:t>@</a:t>
            </a:r>
            <a:r>
              <a:rPr lang="en-US" spc="-5" dirty="0" smtClean="0"/>
              <a:t>imyagnesh</a:t>
            </a:r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5107" y="872693"/>
            <a:ext cx="951484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Virtual </a:t>
            </a:r>
            <a:r>
              <a:rPr spc="5" dirty="0"/>
              <a:t>DOM</a:t>
            </a:r>
            <a:r>
              <a:rPr spc="-60" dirty="0"/>
              <a:t> </a:t>
            </a:r>
            <a:r>
              <a:rPr spc="-5" dirty="0"/>
              <a:t>Benefits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2348" y="4907407"/>
            <a:ext cx="7418705" cy="1656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Batched </a:t>
            </a:r>
            <a:r>
              <a:rPr sz="3600" dirty="0">
                <a:latin typeface="Arial"/>
                <a:cs typeface="Arial"/>
              </a:rPr>
              <a:t>DOM read/write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operations.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5"/>
              </a:spcBef>
            </a:pPr>
            <a:r>
              <a:rPr sz="3600" spc="-5" dirty="0">
                <a:latin typeface="Arial"/>
                <a:cs typeface="Arial"/>
              </a:rPr>
              <a:t>Efficient update </a:t>
            </a:r>
            <a:r>
              <a:rPr sz="3600" dirty="0">
                <a:latin typeface="Arial"/>
                <a:cs typeface="Arial"/>
              </a:rPr>
              <a:t>of sub-tree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only.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849" y="918413"/>
            <a:ext cx="10944225" cy="1160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450" spc="-5" dirty="0"/>
              <a:t>Our </a:t>
            </a:r>
            <a:r>
              <a:rPr sz="7450" spc="-10" dirty="0"/>
              <a:t>first </a:t>
            </a:r>
            <a:r>
              <a:rPr sz="7450" spc="-5" dirty="0"/>
              <a:t>Experiment Part</a:t>
            </a:r>
            <a:r>
              <a:rPr sz="7450" spc="-100" dirty="0"/>
              <a:t> </a:t>
            </a:r>
            <a:r>
              <a:rPr sz="7450" spc="-5" dirty="0"/>
              <a:t>I</a:t>
            </a:r>
            <a:endParaRPr sz="7450"/>
          </a:p>
        </p:txBody>
      </p:sp>
      <p:sp>
        <p:nvSpPr>
          <p:cNvPr id="3" name="object 3"/>
          <p:cNvSpPr/>
          <p:nvPr/>
        </p:nvSpPr>
        <p:spPr>
          <a:xfrm>
            <a:off x="10317480" y="8093964"/>
            <a:ext cx="2687320" cy="736600"/>
          </a:xfrm>
          <a:custGeom>
            <a:avLst/>
            <a:gdLst/>
            <a:ahLst/>
            <a:cxnLst/>
            <a:rect l="l" t="t" r="r" b="b"/>
            <a:pathLst>
              <a:path w="2687319" h="736600">
                <a:moveTo>
                  <a:pt x="0" y="736092"/>
                </a:moveTo>
                <a:lnTo>
                  <a:pt x="2686812" y="736092"/>
                </a:lnTo>
                <a:lnTo>
                  <a:pt x="2686812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29001" y="3566286"/>
            <a:ext cx="10059035" cy="511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&lt;!DOCTYPE</a:t>
            </a:r>
            <a:r>
              <a:rPr sz="2800" spc="-5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html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&lt;html&gt;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&lt;head&gt;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&lt;meta </a:t>
            </a:r>
            <a:r>
              <a:rPr sz="2800" spc="-10" dirty="0">
                <a:solidFill>
                  <a:srgbClr val="F89E2C"/>
                </a:solidFill>
                <a:latin typeface="Courier New"/>
                <a:cs typeface="Courier New"/>
              </a:rPr>
              <a:t>charset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=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"UTF-8"</a:t>
            </a:r>
            <a:r>
              <a:rPr sz="2800" spc="-80" dirty="0">
                <a:solidFill>
                  <a:srgbClr val="1A76B6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/&gt;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&lt;script</a:t>
            </a:r>
            <a:r>
              <a:rPr sz="2800" b="1" spc="-55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F89E2C"/>
                </a:solidFill>
                <a:latin typeface="Courier New"/>
                <a:cs typeface="Courier New"/>
              </a:rPr>
              <a:t>src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=</a:t>
            </a:r>
            <a:r>
              <a:rPr sz="2800" b="1" spc="-10" dirty="0">
                <a:solidFill>
                  <a:srgbClr val="1A76B6"/>
                </a:solidFill>
                <a:latin typeface="Courier New"/>
                <a:cs typeface="Courier New"/>
              </a:rPr>
              <a:t>"bundle.js"</a:t>
            </a:r>
            <a:r>
              <a:rPr sz="2800" b="1" spc="-10" dirty="0">
                <a:solidFill>
                  <a:srgbClr val="FF493D"/>
                </a:solidFill>
                <a:latin typeface="Courier New"/>
                <a:cs typeface="Courier New"/>
              </a:rPr>
              <a:t>&gt;&lt;/script&gt;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&lt;/head&gt;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&lt;body&gt;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&lt;div</a:t>
            </a:r>
            <a:r>
              <a:rPr sz="2800" b="1" spc="-35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F89E2C"/>
                </a:solidFill>
                <a:latin typeface="Courier New"/>
                <a:cs typeface="Courier New"/>
              </a:rPr>
              <a:t>id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=</a:t>
            </a:r>
            <a:r>
              <a:rPr sz="2800" b="1" spc="-10" dirty="0">
                <a:solidFill>
                  <a:srgbClr val="1A76B6"/>
                </a:solidFill>
                <a:latin typeface="Courier New"/>
                <a:cs typeface="Courier New"/>
              </a:rPr>
              <a:t>"example"</a:t>
            </a:r>
            <a:r>
              <a:rPr sz="2800" b="1" spc="-10" dirty="0">
                <a:solidFill>
                  <a:srgbClr val="FF493D"/>
                </a:solidFill>
                <a:latin typeface="Courier New"/>
                <a:cs typeface="Courier New"/>
              </a:rPr>
              <a:t>&gt;&lt;/div&gt;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&lt;/body&gt;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&lt;/html&gt;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.html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0500" y="876300"/>
            <a:ext cx="49936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ES6</a:t>
            </a:r>
            <a:r>
              <a:rPr spc="-80" dirty="0"/>
              <a:t> </a:t>
            </a:r>
            <a:r>
              <a:rPr spc="70" dirty="0"/>
              <a:t>-today</a:t>
            </a:r>
          </a:p>
        </p:txBody>
      </p:sp>
      <p:sp>
        <p:nvSpPr>
          <p:cNvPr id="3" name="object 3"/>
          <p:cNvSpPr/>
          <p:nvPr/>
        </p:nvSpPr>
        <p:spPr>
          <a:xfrm>
            <a:off x="4673600" y="4838700"/>
            <a:ext cx="36576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7900" y="2527300"/>
            <a:ext cx="8521700" cy="184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13100" y="7569200"/>
            <a:ext cx="6276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kangax.github.io/compat-table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18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609" y="930605"/>
            <a:ext cx="10972800" cy="1136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250" spc="20" dirty="0"/>
              <a:t>Our </a:t>
            </a:r>
            <a:r>
              <a:rPr sz="7250" spc="10" dirty="0"/>
              <a:t>first </a:t>
            </a:r>
            <a:r>
              <a:rPr sz="7250" spc="15" dirty="0"/>
              <a:t>Experiment Part</a:t>
            </a:r>
            <a:r>
              <a:rPr sz="7250" spc="-110" dirty="0"/>
              <a:t> </a:t>
            </a:r>
            <a:r>
              <a:rPr sz="7250" spc="10" dirty="0"/>
              <a:t>II</a:t>
            </a:r>
            <a:endParaRPr sz="7250"/>
          </a:p>
        </p:txBody>
      </p:sp>
      <p:sp>
        <p:nvSpPr>
          <p:cNvPr id="3" name="object 3"/>
          <p:cNvSpPr txBox="1"/>
          <p:nvPr/>
        </p:nvSpPr>
        <p:spPr>
          <a:xfrm>
            <a:off x="508508" y="4633341"/>
            <a:ext cx="1236853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213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React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from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'react'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 import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ReactDOM from</a:t>
            </a:r>
            <a:r>
              <a:rPr sz="2800" spc="-135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'react-dom'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exampleElement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</a:t>
            </a:r>
            <a:r>
              <a:rPr sz="2800" spc="-5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document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getElementById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'example'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ReactDOM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b="1" spc="-10" dirty="0">
                <a:solidFill>
                  <a:srgbClr val="DC45F0"/>
                </a:solidFill>
                <a:latin typeface="Courier New"/>
                <a:cs typeface="Courier New"/>
              </a:rPr>
              <a:t>render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(&lt;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h1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Hello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, 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world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!&lt;/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h1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&gt;,</a:t>
            </a:r>
            <a:r>
              <a:rPr sz="2800" b="1" spc="-9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exampleElement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24416" y="8093964"/>
            <a:ext cx="3580129" cy="736600"/>
          </a:xfrm>
          <a:custGeom>
            <a:avLst/>
            <a:gdLst/>
            <a:ahLst/>
            <a:cxnLst/>
            <a:rect l="l" t="t" r="r" b="b"/>
            <a:pathLst>
              <a:path w="3580129" h="736600">
                <a:moveTo>
                  <a:pt x="0" y="736092"/>
                </a:moveTo>
                <a:lnTo>
                  <a:pt x="3579876" y="736092"/>
                </a:lnTo>
                <a:lnTo>
                  <a:pt x="3579876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68002" y="8228482"/>
            <a:ext cx="31045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main.js -&gt;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bundle.js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3700"/>
            <a:ext cx="12866388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81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00"/>
            <a:ext cx="13022424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68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0"/>
            <a:ext cx="1265257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88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1293543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629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099"/>
            <a:ext cx="12293600" cy="626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240612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5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800"/>
            <a:ext cx="12638208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70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199"/>
            <a:ext cx="12961988" cy="62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3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33500"/>
            <a:ext cx="13004801" cy="707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0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701" y="3178251"/>
            <a:ext cx="8486140" cy="2754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Created by </a:t>
            </a:r>
            <a:r>
              <a:rPr sz="3600" spc="-5" dirty="0">
                <a:latin typeface="Arial"/>
                <a:cs typeface="Arial"/>
              </a:rPr>
              <a:t>Sebastian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McKenzie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00">
              <a:latin typeface="Times New Roman"/>
              <a:cs typeface="Times New Roman"/>
            </a:endParaRPr>
          </a:p>
          <a:p>
            <a:pPr marL="291465" indent="-278765">
              <a:lnSpc>
                <a:spcPct val="100000"/>
              </a:lnSpc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ECMAScript 2015 Support, JSX</a:t>
            </a:r>
            <a:r>
              <a:rPr sz="3600" spc="-114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Support</a:t>
            </a:r>
            <a:endParaRPr sz="3600">
              <a:latin typeface="Arial"/>
              <a:cs typeface="Arial"/>
            </a:endParaRPr>
          </a:p>
          <a:p>
            <a:pPr marL="291465" indent="-278765">
              <a:lnSpc>
                <a:spcPct val="100000"/>
              </a:lnSpc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Widely</a:t>
            </a:r>
            <a:r>
              <a:rPr sz="3600" spc="-5" dirty="0">
                <a:latin typeface="Arial"/>
                <a:cs typeface="Arial"/>
              </a:rPr>
              <a:t> adopted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21051" y="0"/>
            <a:ext cx="8362188" cy="3590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96605" y="6327647"/>
            <a:ext cx="3379557" cy="2293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28640" y="6303009"/>
            <a:ext cx="3682049" cy="2307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0683240" y="9104699"/>
            <a:ext cx="1981836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0000"/>
            <a:ext cx="12581121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0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7265" y="872693"/>
            <a:ext cx="189039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JSX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5227" y="2921634"/>
            <a:ext cx="10881360" cy="372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4345" marR="1571625" indent="-118300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JSX </a:t>
            </a:r>
            <a:r>
              <a:rPr sz="3600" spc="-5" dirty="0">
                <a:latin typeface="Arial"/>
                <a:cs typeface="Arial"/>
              </a:rPr>
              <a:t>is a </a:t>
            </a:r>
            <a:r>
              <a:rPr sz="3600" dirty="0">
                <a:latin typeface="Arial"/>
                <a:cs typeface="Arial"/>
              </a:rPr>
              <a:t>JavaScript syntax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extension  </a:t>
            </a:r>
            <a:r>
              <a:rPr sz="3600" dirty="0">
                <a:latin typeface="Arial"/>
                <a:cs typeface="Arial"/>
              </a:rPr>
              <a:t>that </a:t>
            </a:r>
            <a:r>
              <a:rPr sz="3600" spc="-5" dirty="0">
                <a:latin typeface="Arial"/>
                <a:cs typeface="Arial"/>
              </a:rPr>
              <a:t>looks </a:t>
            </a:r>
            <a:r>
              <a:rPr sz="3600" dirty="0">
                <a:latin typeface="Arial"/>
                <a:cs typeface="Arial"/>
              </a:rPr>
              <a:t>similar to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XML.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65"/>
              </a:spcBef>
            </a:pP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// </a:t>
            </a:r>
            <a:r>
              <a:rPr sz="2800" spc="-10" dirty="0">
                <a:solidFill>
                  <a:srgbClr val="84A1B8"/>
                </a:solidFill>
                <a:latin typeface="Courier New"/>
                <a:cs typeface="Courier New"/>
              </a:rPr>
              <a:t>Input</a:t>
            </a:r>
            <a:r>
              <a:rPr sz="2800" spc="-35" dirty="0">
                <a:solidFill>
                  <a:srgbClr val="84A1B8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84A1B8"/>
                </a:solidFill>
                <a:latin typeface="Courier New"/>
                <a:cs typeface="Courier New"/>
              </a:rPr>
              <a:t>(JSX):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app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Nav color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=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"blue"</a:t>
            </a:r>
            <a:r>
              <a:rPr sz="2800" spc="-90" dirty="0">
                <a:solidFill>
                  <a:srgbClr val="1A76B6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/&gt;;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// </a:t>
            </a:r>
            <a:r>
              <a:rPr sz="2800" spc="-10" dirty="0">
                <a:solidFill>
                  <a:srgbClr val="84A1B8"/>
                </a:solidFill>
                <a:latin typeface="Courier New"/>
                <a:cs typeface="Courier New"/>
              </a:rPr>
              <a:t>Output</a:t>
            </a:r>
            <a:r>
              <a:rPr sz="2800" spc="-40" dirty="0">
                <a:solidFill>
                  <a:srgbClr val="84A1B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(JS):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app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React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createElement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Nav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,</a:t>
            </a:r>
            <a:r>
              <a:rPr sz="2800" spc="-3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color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: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"blue"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901" y="886409"/>
            <a:ext cx="10872470" cy="1220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800" spc="15" dirty="0"/>
              <a:t>Rendering </a:t>
            </a:r>
            <a:r>
              <a:rPr sz="7800" spc="20" dirty="0"/>
              <a:t>a</a:t>
            </a:r>
            <a:r>
              <a:rPr sz="7800" spc="-35" dirty="0"/>
              <a:t> </a:t>
            </a:r>
            <a:r>
              <a:rPr sz="7800" spc="20" dirty="0"/>
              <a:t>Component</a:t>
            </a:r>
            <a:endParaRPr sz="7800"/>
          </a:p>
        </p:txBody>
      </p:sp>
      <p:sp>
        <p:nvSpPr>
          <p:cNvPr id="3" name="object 3"/>
          <p:cNvSpPr/>
          <p:nvPr/>
        </p:nvSpPr>
        <p:spPr>
          <a:xfrm>
            <a:off x="9424416" y="8093964"/>
            <a:ext cx="3580129" cy="736600"/>
          </a:xfrm>
          <a:custGeom>
            <a:avLst/>
            <a:gdLst/>
            <a:ahLst/>
            <a:cxnLst/>
            <a:rect l="l" t="t" r="r" b="b"/>
            <a:pathLst>
              <a:path w="3580129" h="736600">
                <a:moveTo>
                  <a:pt x="0" y="736092"/>
                </a:moveTo>
                <a:lnTo>
                  <a:pt x="3579876" y="736092"/>
                </a:lnTo>
                <a:lnTo>
                  <a:pt x="3579876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50797" rIns="0" bIns="0" rtlCol="0">
            <a:spAutoFit/>
          </a:bodyPr>
          <a:lstStyle/>
          <a:p>
            <a:pPr marL="288290" marR="521716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</a:rPr>
              <a:t>import </a:t>
            </a:r>
            <a:r>
              <a:rPr sz="2800" spc="-5" dirty="0"/>
              <a:t>React from </a:t>
            </a:r>
            <a:r>
              <a:rPr sz="2800" spc="-5" dirty="0">
                <a:solidFill>
                  <a:srgbClr val="1A76B6"/>
                </a:solidFill>
              </a:rPr>
              <a:t>'react'</a:t>
            </a:r>
            <a:r>
              <a:rPr sz="2800" spc="-5" dirty="0">
                <a:solidFill>
                  <a:srgbClr val="686868"/>
                </a:solidFill>
              </a:rPr>
              <a:t>; </a:t>
            </a:r>
            <a:r>
              <a:rPr sz="2800" spc="-5" dirty="0">
                <a:solidFill>
                  <a:srgbClr val="FF493D"/>
                </a:solidFill>
              </a:rPr>
              <a:t> import </a:t>
            </a:r>
            <a:r>
              <a:rPr sz="2800" spc="-5" dirty="0"/>
              <a:t>ReactDOM from</a:t>
            </a:r>
            <a:r>
              <a:rPr sz="2800" spc="-135" dirty="0"/>
              <a:t> </a:t>
            </a:r>
            <a:r>
              <a:rPr sz="2800" spc="-5" dirty="0">
                <a:solidFill>
                  <a:srgbClr val="1A76B6"/>
                </a:solidFill>
              </a:rPr>
              <a:t>'react-dom'</a:t>
            </a:r>
            <a:r>
              <a:rPr sz="2800" spc="-5" dirty="0">
                <a:solidFill>
                  <a:srgbClr val="686868"/>
                </a:solidFill>
              </a:rPr>
              <a:t>;</a:t>
            </a:r>
            <a:endParaRPr sz="2800"/>
          </a:p>
          <a:p>
            <a:pPr marL="275590"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288290">
              <a:lnSpc>
                <a:spcPct val="100000"/>
              </a:lnSpc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b="1" spc="-5" dirty="0">
                <a:latin typeface="Courier New"/>
                <a:cs typeface="Courier New"/>
              </a:rPr>
              <a:t>App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= () =&gt;</a:t>
            </a:r>
            <a:r>
              <a:rPr sz="2800" b="1" spc="-6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713105">
              <a:lnSpc>
                <a:spcPct val="100000"/>
              </a:lnSpc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return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(&lt;</a:t>
            </a:r>
            <a:r>
              <a:rPr sz="2800" b="1" spc="-5" dirty="0">
                <a:latin typeface="Courier New"/>
                <a:cs typeface="Courier New"/>
              </a:rPr>
              <a:t>p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r>
              <a:rPr sz="2800" b="1" spc="-5" dirty="0">
                <a:latin typeface="Courier New"/>
                <a:cs typeface="Courier New"/>
              </a:rPr>
              <a:t>Hello</a:t>
            </a:r>
            <a:r>
              <a:rPr sz="2800" b="1" spc="-80" dirty="0">
                <a:latin typeface="Courier New"/>
                <a:cs typeface="Courier New"/>
              </a:rPr>
              <a:t> </a:t>
            </a:r>
            <a:r>
              <a:rPr sz="2800" b="1" spc="-5" dirty="0">
                <a:latin typeface="Courier New"/>
                <a:cs typeface="Courier New"/>
              </a:rPr>
              <a:t>World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!&lt;/</a:t>
            </a:r>
            <a:r>
              <a:rPr sz="2800" b="1" spc="-5" dirty="0">
                <a:latin typeface="Courier New"/>
                <a:cs typeface="Courier New"/>
              </a:rPr>
              <a:t>p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&gt;);</a:t>
            </a:r>
            <a:endParaRPr sz="2800">
              <a:latin typeface="Courier New"/>
              <a:cs typeface="Courier New"/>
            </a:endParaRPr>
          </a:p>
          <a:p>
            <a:pPr marL="288290">
              <a:lnSpc>
                <a:spcPct val="100000"/>
              </a:lnSpc>
            </a:pP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 marL="275590"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88290" marR="53594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</a:rPr>
              <a:t>const </a:t>
            </a:r>
            <a:r>
              <a:rPr sz="2800" spc="-5" dirty="0"/>
              <a:t>exampleNode </a:t>
            </a:r>
            <a:r>
              <a:rPr sz="2800" spc="-5" dirty="0">
                <a:solidFill>
                  <a:srgbClr val="686868"/>
                </a:solidFill>
              </a:rPr>
              <a:t>= </a:t>
            </a:r>
            <a:r>
              <a:rPr sz="2800" spc="-10" dirty="0"/>
              <a:t>document</a:t>
            </a:r>
            <a:r>
              <a:rPr sz="2800" spc="-10" dirty="0">
                <a:solidFill>
                  <a:srgbClr val="686868"/>
                </a:solidFill>
              </a:rPr>
              <a:t>.</a:t>
            </a:r>
            <a:r>
              <a:rPr sz="2800" spc="-10" dirty="0">
                <a:solidFill>
                  <a:srgbClr val="DC45F0"/>
                </a:solidFill>
              </a:rPr>
              <a:t>getElementById</a:t>
            </a:r>
            <a:r>
              <a:rPr sz="2800" spc="-10" dirty="0">
                <a:solidFill>
                  <a:srgbClr val="686868"/>
                </a:solidFill>
              </a:rPr>
              <a:t>(</a:t>
            </a:r>
            <a:r>
              <a:rPr sz="2800" spc="-10" dirty="0">
                <a:solidFill>
                  <a:srgbClr val="1A76B6"/>
                </a:solidFill>
              </a:rPr>
              <a:t>'example'</a:t>
            </a:r>
            <a:r>
              <a:rPr sz="2800" spc="-10" dirty="0">
                <a:solidFill>
                  <a:srgbClr val="686868"/>
                </a:solidFill>
              </a:rPr>
              <a:t>);  </a:t>
            </a:r>
            <a:r>
              <a:rPr sz="2800" spc="-10" dirty="0"/>
              <a:t>ReactDOM</a:t>
            </a:r>
            <a:r>
              <a:rPr sz="2800" spc="-10" dirty="0">
                <a:solidFill>
                  <a:srgbClr val="686868"/>
                </a:solidFill>
              </a:rPr>
              <a:t>.</a:t>
            </a:r>
            <a:r>
              <a:rPr sz="2800" spc="-10" dirty="0">
                <a:solidFill>
                  <a:srgbClr val="DC45F0"/>
                </a:solidFill>
              </a:rPr>
              <a:t>render</a:t>
            </a:r>
            <a:r>
              <a:rPr sz="2800" spc="-10" dirty="0">
                <a:solidFill>
                  <a:srgbClr val="686868"/>
                </a:solidFill>
              </a:rPr>
              <a:t>(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b="1" spc="-10" dirty="0">
                <a:latin typeface="Courier New"/>
                <a:cs typeface="Courier New"/>
              </a:rPr>
              <a:t>App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/&gt;</a:t>
            </a:r>
            <a:r>
              <a:rPr sz="2800" spc="-5" dirty="0">
                <a:solidFill>
                  <a:srgbClr val="686868"/>
                </a:solidFill>
              </a:rPr>
              <a:t>,</a:t>
            </a:r>
            <a:r>
              <a:rPr sz="2800" spc="-60" dirty="0">
                <a:solidFill>
                  <a:srgbClr val="686868"/>
                </a:solidFill>
              </a:rPr>
              <a:t> </a:t>
            </a:r>
            <a:r>
              <a:rPr sz="2800" spc="-5" dirty="0"/>
              <a:t>exampleNode</a:t>
            </a:r>
            <a:r>
              <a:rPr sz="2800" spc="-5" dirty="0">
                <a:solidFill>
                  <a:srgbClr val="686868"/>
                </a:solidFill>
              </a:rPr>
              <a:t>);</a:t>
            </a:r>
            <a:endParaRPr sz="2800">
              <a:latin typeface="Courier New"/>
              <a:cs typeface="Courier New"/>
            </a:endParaRPr>
          </a:p>
          <a:p>
            <a:pPr marL="275590">
              <a:lnSpc>
                <a:spcPct val="100000"/>
              </a:lnSpc>
              <a:spcBef>
                <a:spcPts val="15"/>
              </a:spcBef>
            </a:pPr>
            <a:endParaRPr sz="4150">
              <a:latin typeface="Times New Roman"/>
              <a:cs typeface="Times New Roman"/>
            </a:endParaRPr>
          </a:p>
          <a:p>
            <a:pPr marL="275590" marR="5080" algn="r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000000"/>
                </a:solidFill>
                <a:latin typeface="Arial"/>
                <a:cs typeface="Arial"/>
              </a:rPr>
              <a:t>main.js -&gt;</a:t>
            </a:r>
            <a:r>
              <a:rPr sz="28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bundle.js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12217400" cy="59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4416" y="8093964"/>
            <a:ext cx="3580129" cy="736600"/>
          </a:xfrm>
          <a:custGeom>
            <a:avLst/>
            <a:gdLst/>
            <a:ahLst/>
            <a:cxnLst/>
            <a:rect l="l" t="t" r="r" b="b"/>
            <a:pathLst>
              <a:path w="3580129" h="736600">
                <a:moveTo>
                  <a:pt x="0" y="736092"/>
                </a:moveTo>
                <a:lnTo>
                  <a:pt x="3579876" y="736092"/>
                </a:lnTo>
                <a:lnTo>
                  <a:pt x="3579876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02863" y="4206621"/>
            <a:ext cx="8439150" cy="447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&lt;body&gt;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&lt;div</a:t>
            </a:r>
            <a:r>
              <a:rPr sz="2800" spc="-3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F89E2C"/>
                </a:solidFill>
                <a:latin typeface="Courier New"/>
                <a:cs typeface="Courier New"/>
              </a:rPr>
              <a:t>id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=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"example"</a:t>
            </a:r>
            <a:r>
              <a:rPr sz="2800" spc="-10" dirty="0">
                <a:solidFill>
                  <a:srgbClr val="FF493D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1288415" marR="2885440" indent="-42545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&lt;p&gt;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&lt;!-- </a:t>
            </a:r>
            <a:r>
              <a:rPr sz="2800" spc="-10" dirty="0">
                <a:solidFill>
                  <a:srgbClr val="84A1B8"/>
                </a:solidFill>
                <a:latin typeface="Courier New"/>
                <a:cs typeface="Courier New"/>
              </a:rPr>
              <a:t>App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start</a:t>
            </a:r>
            <a:r>
              <a:rPr sz="2800" spc="-130" dirty="0">
                <a:solidFill>
                  <a:srgbClr val="84A1B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--&gt; 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Hello</a:t>
            </a:r>
            <a:r>
              <a:rPr sz="2800" spc="-35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World!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&lt;/p&gt;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&lt;!-- App end</a:t>
            </a:r>
            <a:r>
              <a:rPr sz="2800" spc="-85" dirty="0">
                <a:solidFill>
                  <a:srgbClr val="84A1B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--&gt;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&lt;/div&gt;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&lt;/body&gt;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.html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smtClean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6901" y="886409"/>
            <a:ext cx="10872470" cy="1220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800" spc="15" dirty="0"/>
              <a:t>Rendering </a:t>
            </a:r>
            <a:r>
              <a:rPr sz="7800" spc="20" dirty="0"/>
              <a:t>a</a:t>
            </a:r>
            <a:r>
              <a:rPr sz="7800" spc="-35" dirty="0"/>
              <a:t> </a:t>
            </a:r>
            <a:r>
              <a:rPr sz="7800" spc="20" dirty="0"/>
              <a:t>Component</a:t>
            </a:r>
            <a:endParaRPr sz="7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0993" y="930605"/>
            <a:ext cx="10925810" cy="1136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250" spc="15" dirty="0"/>
              <a:t>Nested </a:t>
            </a:r>
            <a:r>
              <a:rPr sz="7250" spc="20" dirty="0"/>
              <a:t>Components </a:t>
            </a:r>
            <a:r>
              <a:rPr sz="7250" spc="15" dirty="0"/>
              <a:t>Part</a:t>
            </a:r>
            <a:r>
              <a:rPr sz="7250" spc="-105" dirty="0"/>
              <a:t> </a:t>
            </a:r>
            <a:r>
              <a:rPr sz="7250" spc="10" dirty="0"/>
              <a:t>I</a:t>
            </a:r>
            <a:endParaRPr sz="7250"/>
          </a:p>
        </p:txBody>
      </p:sp>
      <p:sp>
        <p:nvSpPr>
          <p:cNvPr id="3" name="object 3"/>
          <p:cNvSpPr/>
          <p:nvPr/>
        </p:nvSpPr>
        <p:spPr>
          <a:xfrm>
            <a:off x="10317480" y="8093964"/>
            <a:ext cx="2687320" cy="736600"/>
          </a:xfrm>
          <a:custGeom>
            <a:avLst/>
            <a:gdLst/>
            <a:ahLst/>
            <a:cxnLst/>
            <a:rect l="l" t="t" r="r" b="b"/>
            <a:pathLst>
              <a:path w="2687319" h="736600">
                <a:moveTo>
                  <a:pt x="0" y="736092"/>
                </a:moveTo>
                <a:lnTo>
                  <a:pt x="2686812" y="736092"/>
                </a:lnTo>
                <a:lnTo>
                  <a:pt x="2686812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29001" y="3413886"/>
            <a:ext cx="9911715" cy="5266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React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from</a:t>
            </a:r>
            <a:r>
              <a:rPr sz="2800" spc="-70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'react'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437515" marR="2018030" indent="-42545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Profile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({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avatar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,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name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}) =&gt;</a:t>
            </a:r>
            <a:r>
              <a:rPr sz="2800" spc="-18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return</a:t>
            </a:r>
            <a:r>
              <a:rPr sz="2800" spc="-4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div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128841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img src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={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avatar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r>
              <a:rPr sz="2800" spc="-7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/&gt;</a:t>
            </a:r>
            <a:endParaRPr sz="2800">
              <a:latin typeface="Courier New"/>
              <a:cs typeface="Courier New"/>
            </a:endParaRPr>
          </a:p>
          <a:p>
            <a:pPr marL="128841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span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&gt;{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name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}&lt;/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span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&lt;/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div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Arial"/>
                <a:cs typeface="Arial"/>
              </a:rPr>
              <a:t>pr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fil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.js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769600" y="9104699"/>
            <a:ext cx="18954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4416" y="8093964"/>
            <a:ext cx="3580129" cy="736600"/>
          </a:xfrm>
          <a:custGeom>
            <a:avLst/>
            <a:gdLst/>
            <a:ahLst/>
            <a:cxnLst/>
            <a:rect l="l" t="t" r="r" b="b"/>
            <a:pathLst>
              <a:path w="3580129" h="736600">
                <a:moveTo>
                  <a:pt x="0" y="736092"/>
                </a:moveTo>
                <a:lnTo>
                  <a:pt x="3579876" y="736092"/>
                </a:lnTo>
                <a:lnTo>
                  <a:pt x="3579876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1730" marR="5360035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493D"/>
                </a:solidFill>
              </a:rPr>
              <a:t>import </a:t>
            </a:r>
            <a:r>
              <a:rPr spc="-5" dirty="0"/>
              <a:t>React from </a:t>
            </a:r>
            <a:r>
              <a:rPr spc="-5" dirty="0">
                <a:solidFill>
                  <a:srgbClr val="1A76B6"/>
                </a:solidFill>
              </a:rPr>
              <a:t>'react'</a:t>
            </a:r>
            <a:r>
              <a:rPr spc="-5" dirty="0">
                <a:solidFill>
                  <a:srgbClr val="686868"/>
                </a:solidFill>
              </a:rPr>
              <a:t>; </a:t>
            </a:r>
            <a:r>
              <a:rPr spc="-5" dirty="0">
                <a:solidFill>
                  <a:srgbClr val="FF493D"/>
                </a:solidFill>
              </a:rPr>
              <a:t> import </a:t>
            </a:r>
            <a:r>
              <a:rPr spc="-5" dirty="0"/>
              <a:t>ReactDOM from </a:t>
            </a:r>
            <a:r>
              <a:rPr spc="-5" dirty="0">
                <a:solidFill>
                  <a:srgbClr val="1A76B6"/>
                </a:solidFill>
              </a:rPr>
              <a:t>'react-dom'</a:t>
            </a:r>
            <a:r>
              <a:rPr spc="-5" dirty="0">
                <a:solidFill>
                  <a:srgbClr val="686868"/>
                </a:solidFill>
              </a:rPr>
              <a:t>;  </a:t>
            </a:r>
            <a:r>
              <a:rPr b="1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b="1" spc="-5" dirty="0">
                <a:latin typeface="Courier New"/>
                <a:cs typeface="Courier New"/>
              </a:rPr>
              <a:t>Profile from</a:t>
            </a:r>
            <a:r>
              <a:rPr b="1" spc="-100" dirty="0"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1A76B6"/>
                </a:solidFill>
                <a:latin typeface="Courier New"/>
                <a:cs typeface="Courier New"/>
              </a:rPr>
              <a:t>‘./profile'</a:t>
            </a:r>
            <a:r>
              <a:rPr b="1" spc="-5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</a:p>
          <a:p>
            <a:pPr marL="1129030"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506855" marR="7920355" indent="-365760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FF493D"/>
                </a:solidFill>
              </a:rPr>
              <a:t>const </a:t>
            </a:r>
            <a:r>
              <a:rPr spc="-5" dirty="0"/>
              <a:t>App </a:t>
            </a:r>
            <a:r>
              <a:rPr dirty="0">
                <a:solidFill>
                  <a:srgbClr val="686868"/>
                </a:solidFill>
              </a:rPr>
              <a:t>= </a:t>
            </a:r>
            <a:r>
              <a:rPr spc="-5" dirty="0">
                <a:solidFill>
                  <a:srgbClr val="686868"/>
                </a:solidFill>
              </a:rPr>
              <a:t>() =&gt;</a:t>
            </a:r>
            <a:r>
              <a:rPr spc="-130" dirty="0">
                <a:solidFill>
                  <a:srgbClr val="686868"/>
                </a:solidFill>
              </a:rPr>
              <a:t> </a:t>
            </a:r>
            <a:r>
              <a:rPr dirty="0">
                <a:solidFill>
                  <a:srgbClr val="686868"/>
                </a:solidFill>
              </a:rPr>
              <a:t>{  </a:t>
            </a:r>
            <a:r>
              <a:rPr spc="-5" dirty="0">
                <a:solidFill>
                  <a:srgbClr val="FF493D"/>
                </a:solidFill>
              </a:rPr>
              <a:t>return</a:t>
            </a:r>
            <a:r>
              <a:rPr spc="-35" dirty="0">
                <a:solidFill>
                  <a:srgbClr val="FF493D"/>
                </a:solidFill>
              </a:rPr>
              <a:t> </a:t>
            </a:r>
            <a:r>
              <a:rPr dirty="0">
                <a:solidFill>
                  <a:srgbClr val="686868"/>
                </a:solidFill>
              </a:rPr>
              <a:t>(</a:t>
            </a:r>
          </a:p>
          <a:p>
            <a:pPr marL="1871980">
              <a:lnSpc>
                <a:spcPct val="100000"/>
              </a:lnSpc>
            </a:pPr>
            <a:r>
              <a:rPr spc="-5" dirty="0">
                <a:solidFill>
                  <a:srgbClr val="686868"/>
                </a:solidFill>
              </a:rPr>
              <a:t>&lt;</a:t>
            </a:r>
            <a:r>
              <a:rPr spc="-5" dirty="0"/>
              <a:t>div</a:t>
            </a:r>
            <a:r>
              <a:rPr spc="-5" dirty="0">
                <a:solidFill>
                  <a:srgbClr val="686868"/>
                </a:solidFill>
              </a:rPr>
              <a:t>&gt;</a:t>
            </a:r>
          </a:p>
          <a:p>
            <a:pPr marL="2237740">
              <a:lnSpc>
                <a:spcPct val="100000"/>
              </a:lnSpc>
            </a:pPr>
            <a:r>
              <a:rPr spc="-5" dirty="0">
                <a:solidFill>
                  <a:srgbClr val="686868"/>
                </a:solidFill>
              </a:rPr>
              <a:t>&lt;</a:t>
            </a:r>
            <a:r>
              <a:rPr spc="-5" dirty="0"/>
              <a:t>h1</a:t>
            </a:r>
            <a:r>
              <a:rPr spc="-5" dirty="0">
                <a:solidFill>
                  <a:srgbClr val="686868"/>
                </a:solidFill>
              </a:rPr>
              <a:t>&gt;</a:t>
            </a:r>
            <a:r>
              <a:rPr spc="-5" dirty="0"/>
              <a:t>Hello</a:t>
            </a:r>
            <a:r>
              <a:rPr spc="-30" dirty="0"/>
              <a:t> </a:t>
            </a:r>
            <a:r>
              <a:rPr spc="-5" dirty="0"/>
              <a:t>World</a:t>
            </a:r>
            <a:r>
              <a:rPr spc="-5" dirty="0">
                <a:solidFill>
                  <a:srgbClr val="686868"/>
                </a:solidFill>
              </a:rPr>
              <a:t>!&lt;/</a:t>
            </a:r>
            <a:r>
              <a:rPr spc="-5" dirty="0"/>
              <a:t>h1</a:t>
            </a:r>
            <a:r>
              <a:rPr spc="-5" dirty="0">
                <a:solidFill>
                  <a:srgbClr val="686868"/>
                </a:solidFill>
              </a:rPr>
              <a:t>&gt;</a:t>
            </a:r>
          </a:p>
          <a:p>
            <a:pPr marL="2237740">
              <a:lnSpc>
                <a:spcPct val="100000"/>
              </a:lnSpc>
            </a:pPr>
            <a:r>
              <a:rPr b="1" spc="-5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b="1" spc="-5" dirty="0">
                <a:latin typeface="Courier New"/>
                <a:cs typeface="Courier New"/>
              </a:rPr>
              <a:t>Profile </a:t>
            </a:r>
            <a:r>
              <a:rPr b="1" spc="-10" dirty="0">
                <a:latin typeface="Courier New"/>
                <a:cs typeface="Courier New"/>
              </a:rPr>
              <a:t>avatar</a:t>
            </a:r>
            <a:r>
              <a:rPr b="1" spc="-10" dirty="0">
                <a:solidFill>
                  <a:srgbClr val="686868"/>
                </a:solidFill>
                <a:latin typeface="Courier New"/>
                <a:cs typeface="Courier New"/>
              </a:rPr>
              <a:t>=</a:t>
            </a:r>
            <a:r>
              <a:rPr b="1" spc="-10" dirty="0">
                <a:solidFill>
                  <a:srgbClr val="1A76B6"/>
                </a:solidFill>
                <a:latin typeface="Courier New"/>
                <a:cs typeface="Courier New"/>
                <a:hlinkClick r:id="rId2"/>
              </a:rPr>
              <a:t>"http://test.pn</a:t>
            </a:r>
            <a:r>
              <a:rPr b="1" spc="-10" dirty="0">
                <a:solidFill>
                  <a:srgbClr val="1A76B6"/>
                </a:solidFill>
                <a:latin typeface="Courier New"/>
                <a:cs typeface="Courier New"/>
              </a:rPr>
              <a:t>g" </a:t>
            </a:r>
            <a:r>
              <a:rPr b="1" spc="-5" dirty="0">
                <a:latin typeface="Courier New"/>
                <a:cs typeface="Courier New"/>
              </a:rPr>
              <a:t>name=</a:t>
            </a:r>
            <a:r>
              <a:rPr b="1" spc="-5" dirty="0">
                <a:solidFill>
                  <a:srgbClr val="1A76B6"/>
                </a:solidFill>
                <a:latin typeface="Courier New"/>
                <a:cs typeface="Courier New"/>
              </a:rPr>
              <a:t>"Nik"</a:t>
            </a:r>
            <a:r>
              <a:rPr b="1" spc="-85" dirty="0">
                <a:solidFill>
                  <a:srgbClr val="1A76B6"/>
                </a:solidFill>
                <a:latin typeface="Courier New"/>
                <a:cs typeface="Courier New"/>
              </a:rPr>
              <a:t> </a:t>
            </a:r>
            <a:r>
              <a:rPr b="1" dirty="0">
                <a:latin typeface="Courier New"/>
                <a:cs typeface="Courier New"/>
              </a:rPr>
              <a:t>/&gt;</a:t>
            </a:r>
          </a:p>
          <a:p>
            <a:pPr marL="1871980">
              <a:lnSpc>
                <a:spcPct val="100000"/>
              </a:lnSpc>
            </a:pPr>
            <a:r>
              <a:rPr spc="-5" dirty="0"/>
              <a:t>&lt;/div&gt;</a:t>
            </a:r>
          </a:p>
          <a:p>
            <a:pPr marL="1506855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);</a:t>
            </a:r>
          </a:p>
          <a:p>
            <a:pPr marL="1141730">
              <a:lnSpc>
                <a:spcPct val="100000"/>
              </a:lnSpc>
            </a:pPr>
            <a:r>
              <a:rPr dirty="0"/>
              <a:t>}</a:t>
            </a:r>
          </a:p>
          <a:p>
            <a:pPr marL="1129030"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141730" marR="1341755">
              <a:lnSpc>
                <a:spcPct val="100000"/>
              </a:lnSpc>
              <a:spcBef>
                <a:spcPts val="5"/>
              </a:spcBef>
            </a:pPr>
            <a:r>
              <a:rPr spc="-5" dirty="0">
                <a:solidFill>
                  <a:srgbClr val="FF493D"/>
                </a:solidFill>
              </a:rPr>
              <a:t>const </a:t>
            </a:r>
            <a:r>
              <a:rPr spc="-5" dirty="0"/>
              <a:t>exampleNode </a:t>
            </a:r>
            <a:r>
              <a:rPr dirty="0">
                <a:solidFill>
                  <a:srgbClr val="686868"/>
                </a:solidFill>
              </a:rPr>
              <a:t>= </a:t>
            </a:r>
            <a:r>
              <a:rPr spc="-10" dirty="0"/>
              <a:t>document</a:t>
            </a:r>
            <a:r>
              <a:rPr spc="-10" dirty="0">
                <a:solidFill>
                  <a:srgbClr val="686868"/>
                </a:solidFill>
              </a:rPr>
              <a:t>.</a:t>
            </a:r>
            <a:r>
              <a:rPr spc="-10" dirty="0">
                <a:solidFill>
                  <a:srgbClr val="DC45F0"/>
                </a:solidFill>
              </a:rPr>
              <a:t>getElementById</a:t>
            </a:r>
            <a:r>
              <a:rPr spc="-10" dirty="0">
                <a:solidFill>
                  <a:srgbClr val="686868"/>
                </a:solidFill>
              </a:rPr>
              <a:t>(</a:t>
            </a:r>
            <a:r>
              <a:rPr spc="-10" dirty="0">
                <a:solidFill>
                  <a:srgbClr val="1A76B6"/>
                </a:solidFill>
              </a:rPr>
              <a:t>'example'</a:t>
            </a:r>
            <a:r>
              <a:rPr spc="-10" dirty="0">
                <a:solidFill>
                  <a:srgbClr val="686868"/>
                </a:solidFill>
              </a:rPr>
              <a:t>);  </a:t>
            </a:r>
            <a:r>
              <a:rPr spc="-5" dirty="0"/>
              <a:t>ReactDOM</a:t>
            </a:r>
            <a:r>
              <a:rPr spc="-5" dirty="0">
                <a:solidFill>
                  <a:srgbClr val="686868"/>
                </a:solidFill>
              </a:rPr>
              <a:t>.</a:t>
            </a:r>
            <a:r>
              <a:rPr spc="-5" dirty="0">
                <a:solidFill>
                  <a:srgbClr val="DC45F0"/>
                </a:solidFill>
              </a:rPr>
              <a:t>render</a:t>
            </a:r>
            <a:r>
              <a:rPr spc="-5" dirty="0">
                <a:solidFill>
                  <a:srgbClr val="686868"/>
                </a:solidFill>
              </a:rPr>
              <a:t>(&lt;</a:t>
            </a:r>
            <a:r>
              <a:rPr spc="-5" dirty="0"/>
              <a:t>App </a:t>
            </a:r>
            <a:r>
              <a:rPr spc="-5" dirty="0">
                <a:solidFill>
                  <a:srgbClr val="686868"/>
                </a:solidFill>
              </a:rPr>
              <a:t>/&gt;,</a:t>
            </a:r>
            <a:r>
              <a:rPr spc="-50" dirty="0">
                <a:solidFill>
                  <a:srgbClr val="686868"/>
                </a:solidFill>
              </a:rPr>
              <a:t> </a:t>
            </a:r>
            <a:r>
              <a:rPr spc="-5" dirty="0"/>
              <a:t>exampleNode</a:t>
            </a:r>
            <a:r>
              <a:rPr spc="-5" dirty="0">
                <a:solidFill>
                  <a:srgbClr val="686868"/>
                </a:solidFill>
              </a:rPr>
              <a:t>);</a:t>
            </a:r>
          </a:p>
          <a:p>
            <a:pPr marL="1129030" marR="5080" algn="r">
              <a:lnSpc>
                <a:spcPct val="100000"/>
              </a:lnSpc>
            </a:pPr>
            <a:r>
              <a:rPr sz="2800" spc="-5" dirty="0">
                <a:solidFill>
                  <a:srgbClr val="000000"/>
                </a:solidFill>
                <a:latin typeface="Arial"/>
                <a:cs typeface="Arial"/>
              </a:rPr>
              <a:t>main.js -&gt;</a:t>
            </a:r>
            <a:r>
              <a:rPr sz="28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bundle.js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6421" y="944320"/>
            <a:ext cx="10930890" cy="1110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100" spc="5" dirty="0"/>
              <a:t>Nested Components Part II</a:t>
            </a:r>
            <a:endParaRPr sz="71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12994370" cy="71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71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4800"/>
            <a:ext cx="12818555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3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4416" y="8093964"/>
            <a:ext cx="3580129" cy="736600"/>
          </a:xfrm>
          <a:custGeom>
            <a:avLst/>
            <a:gdLst/>
            <a:ahLst/>
            <a:cxnLst/>
            <a:rect l="l" t="t" r="r" b="b"/>
            <a:pathLst>
              <a:path w="3580129" h="736600">
                <a:moveTo>
                  <a:pt x="0" y="736092"/>
                </a:moveTo>
                <a:lnTo>
                  <a:pt x="3579876" y="736092"/>
                </a:lnTo>
                <a:lnTo>
                  <a:pt x="3579876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9001" y="3352927"/>
            <a:ext cx="9612630" cy="5327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&lt;body&gt;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&lt;div</a:t>
            </a:r>
            <a:r>
              <a:rPr sz="2800" spc="-3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F89E2C"/>
                </a:solidFill>
                <a:latin typeface="Courier New"/>
                <a:cs typeface="Courier New"/>
              </a:rPr>
              <a:t>id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=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"example"</a:t>
            </a:r>
            <a:r>
              <a:rPr sz="2800" spc="-10" dirty="0">
                <a:solidFill>
                  <a:srgbClr val="FF493D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&lt;div&gt;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&lt;!-- </a:t>
            </a:r>
            <a:r>
              <a:rPr sz="2800" spc="-10" dirty="0">
                <a:solidFill>
                  <a:srgbClr val="84A1B8"/>
                </a:solidFill>
                <a:latin typeface="Courier New"/>
                <a:cs typeface="Courier New"/>
              </a:rPr>
              <a:t>App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start</a:t>
            </a:r>
            <a:r>
              <a:rPr sz="2800" spc="-85" dirty="0">
                <a:solidFill>
                  <a:srgbClr val="84A1B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--&gt;</a:t>
            </a:r>
            <a:endParaRPr sz="2800">
              <a:latin typeface="Courier New"/>
              <a:cs typeface="Courier New"/>
            </a:endParaRPr>
          </a:p>
          <a:p>
            <a:pPr marL="12884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&lt;h1&gt;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Hello</a:t>
            </a:r>
            <a:r>
              <a:rPr sz="2800" spc="-55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World!</a:t>
            </a:r>
            <a:r>
              <a:rPr sz="2800" spc="-10" dirty="0">
                <a:solidFill>
                  <a:srgbClr val="FF493D"/>
                </a:solidFill>
                <a:latin typeface="Courier New"/>
                <a:cs typeface="Courier New"/>
              </a:rPr>
              <a:t>&lt;/h1&gt;</a:t>
            </a:r>
            <a:endParaRPr sz="2800">
              <a:latin typeface="Courier New"/>
              <a:cs typeface="Courier New"/>
            </a:endParaRPr>
          </a:p>
          <a:p>
            <a:pPr marL="1288415">
              <a:lnSpc>
                <a:spcPct val="100000"/>
              </a:lnSpc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&lt;div&gt;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&lt;!-- Profile start</a:t>
            </a:r>
            <a:r>
              <a:rPr sz="2800" spc="-135" dirty="0">
                <a:solidFill>
                  <a:srgbClr val="84A1B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--&gt;</a:t>
            </a:r>
            <a:endParaRPr sz="2800">
              <a:latin typeface="Courier New"/>
              <a:cs typeface="Courier New"/>
            </a:endParaRPr>
          </a:p>
          <a:p>
            <a:pPr marL="171513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&lt;img </a:t>
            </a:r>
            <a:r>
              <a:rPr sz="2800" spc="-10" dirty="0">
                <a:solidFill>
                  <a:srgbClr val="F89E2C"/>
                </a:solidFill>
                <a:latin typeface="Courier New"/>
                <a:cs typeface="Courier New"/>
              </a:rPr>
              <a:t>src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=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  <a:hlinkClick r:id="rId2"/>
              </a:rPr>
              <a:t>"http://test.png"</a:t>
            </a:r>
            <a:r>
              <a:rPr sz="2800" spc="-105" dirty="0">
                <a:solidFill>
                  <a:srgbClr val="1A76B6"/>
                </a:solidFill>
                <a:latin typeface="Courier New"/>
                <a:cs typeface="Courier New"/>
                <a:hlinkClick r:id="rId2"/>
              </a:rPr>
              <a:t>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/&gt;</a:t>
            </a:r>
            <a:endParaRPr sz="2800">
              <a:latin typeface="Courier New"/>
              <a:cs typeface="Courier New"/>
            </a:endParaRPr>
          </a:p>
          <a:p>
            <a:pPr marL="171513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&lt;span&gt;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Nik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&lt;/span&gt;</a:t>
            </a:r>
            <a:endParaRPr sz="2800">
              <a:latin typeface="Courier New"/>
              <a:cs typeface="Courier New"/>
            </a:endParaRPr>
          </a:p>
          <a:p>
            <a:pPr marL="1288415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&lt;/div&gt;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&lt;!-- Profile end</a:t>
            </a:r>
            <a:r>
              <a:rPr sz="2800" spc="-105" dirty="0">
                <a:solidFill>
                  <a:srgbClr val="84A1B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--&gt;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&lt;/div&gt;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&lt;!-- </a:t>
            </a:r>
            <a:r>
              <a:rPr sz="2800" spc="-10" dirty="0">
                <a:solidFill>
                  <a:srgbClr val="84A1B8"/>
                </a:solidFill>
                <a:latin typeface="Courier New"/>
                <a:cs typeface="Courier New"/>
              </a:rPr>
              <a:t>App end</a:t>
            </a:r>
            <a:r>
              <a:rPr sz="2800" spc="-85" dirty="0">
                <a:solidFill>
                  <a:srgbClr val="84A1B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84A1B8"/>
                </a:solidFill>
                <a:latin typeface="Courier New"/>
                <a:cs typeface="Courier New"/>
              </a:rPr>
              <a:t>--&gt;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&lt;/div&gt;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&lt;/body&gt;</a:t>
            </a:r>
            <a:endParaRPr sz="28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425"/>
              </a:spcBef>
            </a:pP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.html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3373" y="956513"/>
            <a:ext cx="10938510" cy="1086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50" spc="5" dirty="0"/>
              <a:t>Nested Components Part</a:t>
            </a:r>
            <a:r>
              <a:rPr sz="6950" spc="-55" dirty="0"/>
              <a:t> </a:t>
            </a:r>
            <a:r>
              <a:rPr sz="6950" dirty="0"/>
              <a:t>III</a:t>
            </a:r>
            <a:endParaRPr sz="69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400" y="876300"/>
            <a:ext cx="101695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/>
              <a:t>ES6 </a:t>
            </a:r>
            <a:r>
              <a:rPr spc="-5" dirty="0"/>
              <a:t>in </a:t>
            </a:r>
            <a:r>
              <a:rPr spc="35" dirty="0"/>
              <a:t>browsers</a:t>
            </a:r>
            <a:r>
              <a:rPr spc="235" dirty="0"/>
              <a:t> </a:t>
            </a:r>
            <a:r>
              <a:rPr spc="85" dirty="0"/>
              <a:t>today</a:t>
            </a:r>
          </a:p>
        </p:txBody>
      </p:sp>
      <p:sp>
        <p:nvSpPr>
          <p:cNvPr id="3" name="object 3"/>
          <p:cNvSpPr/>
          <p:nvPr/>
        </p:nvSpPr>
        <p:spPr>
          <a:xfrm>
            <a:off x="1511300" y="3492500"/>
            <a:ext cx="9994900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2717103"/>
            <a:ext cx="20637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425" dirty="0">
                <a:latin typeface="Arial"/>
                <a:cs typeface="Arial"/>
              </a:rPr>
              <a:t>•</a:t>
            </a:r>
            <a:endParaRPr sz="2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0500" y="2641600"/>
            <a:ext cx="50336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145" dirty="0">
                <a:latin typeface="Arial"/>
                <a:cs typeface="Arial"/>
              </a:rPr>
              <a:t>ES6 </a:t>
            </a:r>
            <a:r>
              <a:rPr sz="3800" spc="285" dirty="0">
                <a:latin typeface="Arial"/>
                <a:cs typeface="Arial"/>
              </a:rPr>
              <a:t>=&gt; </a:t>
            </a:r>
            <a:r>
              <a:rPr sz="3800" spc="-145" dirty="0">
                <a:latin typeface="Arial"/>
                <a:cs typeface="Arial"/>
              </a:rPr>
              <a:t>ES5</a:t>
            </a:r>
            <a:r>
              <a:rPr sz="3800" spc="-175" dirty="0">
                <a:latin typeface="Arial"/>
                <a:cs typeface="Arial"/>
              </a:rPr>
              <a:t> </a:t>
            </a:r>
            <a:r>
              <a:rPr sz="3800" spc="15" dirty="0">
                <a:latin typeface="Arial"/>
                <a:cs typeface="Arial"/>
              </a:rPr>
              <a:t>transpilers</a:t>
            </a:r>
            <a:endParaRPr sz="3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6323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1025398"/>
            <a:ext cx="1100074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13125" algn="l"/>
                <a:tab pos="6597015" algn="l"/>
              </a:tabLst>
            </a:pPr>
            <a:r>
              <a:rPr sz="6100" spc="-5" dirty="0"/>
              <a:t>Stateless	Function	Components</a:t>
            </a:r>
            <a:endParaRPr sz="6100"/>
          </a:p>
        </p:txBody>
      </p:sp>
      <p:sp>
        <p:nvSpPr>
          <p:cNvPr id="3" name="object 3"/>
          <p:cNvSpPr txBox="1"/>
          <p:nvPr/>
        </p:nvSpPr>
        <p:spPr>
          <a:xfrm>
            <a:off x="990701" y="2669794"/>
            <a:ext cx="10733405" cy="61315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spc="5" dirty="0">
                <a:latin typeface="Arial"/>
                <a:cs typeface="Arial"/>
              </a:rPr>
              <a:t>Functional</a:t>
            </a:r>
            <a:r>
              <a:rPr sz="3800" spc="20" dirty="0">
                <a:latin typeface="Arial"/>
                <a:cs typeface="Arial"/>
              </a:rPr>
              <a:t> </a:t>
            </a:r>
            <a:r>
              <a:rPr sz="3800" spc="5" dirty="0">
                <a:latin typeface="Arial"/>
                <a:cs typeface="Arial"/>
              </a:rPr>
              <a:t>Programming:</a:t>
            </a: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70"/>
              </a:spcBef>
              <a:buChar char="-"/>
              <a:tabLst>
                <a:tab pos="244475" algn="l"/>
              </a:tabLst>
            </a:pPr>
            <a:r>
              <a:rPr sz="2950" spc="15" dirty="0">
                <a:latin typeface="Arial"/>
                <a:cs typeface="Arial"/>
              </a:rPr>
              <a:t>avoid</a:t>
            </a:r>
            <a:r>
              <a:rPr sz="2950" spc="10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changing-state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  <a:buChar char="-"/>
              <a:tabLst>
                <a:tab pos="244475" algn="l"/>
              </a:tabLst>
            </a:pPr>
            <a:r>
              <a:rPr sz="2950" spc="15" dirty="0">
                <a:latin typeface="Arial"/>
                <a:cs typeface="Arial"/>
              </a:rPr>
              <a:t>avoid mutable </a:t>
            </a:r>
            <a:r>
              <a:rPr sz="2950" spc="10" dirty="0">
                <a:latin typeface="Arial"/>
                <a:cs typeface="Arial"/>
              </a:rPr>
              <a:t>data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"/>
              </a:spcBef>
              <a:buChar char="-"/>
              <a:tabLst>
                <a:tab pos="244475" algn="l"/>
              </a:tabLst>
            </a:pPr>
            <a:r>
              <a:rPr sz="2950" spc="10" dirty="0">
                <a:latin typeface="Arial"/>
                <a:cs typeface="Arial"/>
              </a:rPr>
              <a:t>calling </a:t>
            </a:r>
            <a:r>
              <a:rPr sz="2950" spc="20" dirty="0">
                <a:latin typeface="Arial"/>
                <a:cs typeface="Arial"/>
              </a:rPr>
              <a:t>a </a:t>
            </a:r>
            <a:r>
              <a:rPr sz="2950" spc="10" dirty="0">
                <a:latin typeface="Arial"/>
                <a:cs typeface="Arial"/>
              </a:rPr>
              <a:t>function </a:t>
            </a:r>
            <a:r>
              <a:rPr sz="2950" spc="15" dirty="0">
                <a:latin typeface="Arial"/>
                <a:cs typeface="Arial"/>
              </a:rPr>
              <a:t>twice with the </a:t>
            </a:r>
            <a:r>
              <a:rPr sz="2950" spc="20" dirty="0">
                <a:latin typeface="Arial"/>
                <a:cs typeface="Arial"/>
              </a:rPr>
              <a:t>same </a:t>
            </a:r>
            <a:r>
              <a:rPr sz="2950" spc="15" dirty="0">
                <a:latin typeface="Arial"/>
                <a:cs typeface="Arial"/>
              </a:rPr>
              <a:t>values as arguments </a:t>
            </a:r>
            <a:r>
              <a:rPr sz="2950" spc="10" dirty="0">
                <a:latin typeface="Arial"/>
                <a:cs typeface="Arial"/>
              </a:rPr>
              <a:t>will  </a:t>
            </a:r>
            <a:r>
              <a:rPr sz="3000" spc="-10" dirty="0">
                <a:latin typeface="Arial"/>
                <a:cs typeface="Arial"/>
              </a:rPr>
              <a:t>produce the same</a:t>
            </a:r>
            <a:r>
              <a:rPr sz="3000" spc="2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result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-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800" spc="5" dirty="0">
                <a:latin typeface="Arial"/>
                <a:cs typeface="Arial"/>
              </a:rPr>
              <a:t>Stateless Function</a:t>
            </a:r>
            <a:r>
              <a:rPr sz="3800" spc="40" dirty="0">
                <a:latin typeface="Arial"/>
                <a:cs typeface="Arial"/>
              </a:rPr>
              <a:t> </a:t>
            </a:r>
            <a:r>
              <a:rPr sz="3800" spc="5" dirty="0">
                <a:latin typeface="Arial"/>
                <a:cs typeface="Arial"/>
              </a:rPr>
              <a:t>Components:</a:t>
            </a:r>
            <a:endParaRPr sz="3800">
              <a:latin typeface="Arial"/>
              <a:cs typeface="Arial"/>
            </a:endParaRPr>
          </a:p>
          <a:p>
            <a:pPr marL="243840" indent="-231140">
              <a:lnSpc>
                <a:spcPct val="100000"/>
              </a:lnSpc>
              <a:spcBef>
                <a:spcPts val="3415"/>
              </a:spcBef>
              <a:buChar char="-"/>
              <a:tabLst>
                <a:tab pos="244475" algn="l"/>
              </a:tabLst>
            </a:pPr>
            <a:r>
              <a:rPr sz="3000" spc="-10" dirty="0">
                <a:latin typeface="Arial"/>
                <a:cs typeface="Arial"/>
              </a:rPr>
              <a:t>avoid</a:t>
            </a:r>
            <a:r>
              <a:rPr sz="300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changing-state</a:t>
            </a:r>
            <a:endParaRPr sz="3000">
              <a:latin typeface="Arial"/>
              <a:cs typeface="Arial"/>
            </a:endParaRPr>
          </a:p>
          <a:p>
            <a:pPr marL="243840" indent="-231140">
              <a:lnSpc>
                <a:spcPct val="100000"/>
              </a:lnSpc>
              <a:spcBef>
                <a:spcPts val="40"/>
              </a:spcBef>
              <a:buChar char="-"/>
              <a:tabLst>
                <a:tab pos="244475" algn="l"/>
              </a:tabLst>
            </a:pPr>
            <a:r>
              <a:rPr sz="2950" spc="15" dirty="0">
                <a:latin typeface="Arial"/>
                <a:cs typeface="Arial"/>
              </a:rPr>
              <a:t>avoid mutable </a:t>
            </a:r>
            <a:r>
              <a:rPr sz="2950" spc="10" dirty="0">
                <a:latin typeface="Arial"/>
                <a:cs typeface="Arial"/>
              </a:rPr>
              <a:t>data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ts val="3590"/>
              </a:lnSpc>
              <a:spcBef>
                <a:spcPts val="114"/>
              </a:spcBef>
              <a:buChar char="-"/>
              <a:tabLst>
                <a:tab pos="244475" algn="l"/>
              </a:tabLst>
            </a:pPr>
            <a:r>
              <a:rPr sz="2950" spc="10" dirty="0">
                <a:latin typeface="Arial"/>
                <a:cs typeface="Arial"/>
              </a:rPr>
              <a:t>calling </a:t>
            </a:r>
            <a:r>
              <a:rPr sz="2950" spc="20" dirty="0">
                <a:latin typeface="Arial"/>
                <a:cs typeface="Arial"/>
              </a:rPr>
              <a:t>a </a:t>
            </a:r>
            <a:r>
              <a:rPr sz="2950" spc="10" dirty="0">
                <a:latin typeface="Arial"/>
                <a:cs typeface="Arial"/>
              </a:rPr>
              <a:t>function </a:t>
            </a:r>
            <a:r>
              <a:rPr sz="2950" spc="15" dirty="0">
                <a:latin typeface="Arial"/>
                <a:cs typeface="Arial"/>
              </a:rPr>
              <a:t>twice with the </a:t>
            </a:r>
            <a:r>
              <a:rPr sz="2950" spc="20" dirty="0">
                <a:latin typeface="Arial"/>
                <a:cs typeface="Arial"/>
              </a:rPr>
              <a:t>same </a:t>
            </a:r>
            <a:r>
              <a:rPr sz="2950" spc="15" dirty="0">
                <a:latin typeface="Arial"/>
                <a:cs typeface="Arial"/>
              </a:rPr>
              <a:t>values as arguments </a:t>
            </a:r>
            <a:r>
              <a:rPr sz="2950" spc="10" dirty="0">
                <a:latin typeface="Arial"/>
                <a:cs typeface="Arial"/>
              </a:rPr>
              <a:t>will  </a:t>
            </a:r>
            <a:r>
              <a:rPr sz="2950" spc="15" dirty="0">
                <a:latin typeface="Arial"/>
                <a:cs typeface="Arial"/>
              </a:rPr>
              <a:t>produce the </a:t>
            </a:r>
            <a:r>
              <a:rPr sz="2950" spc="20" dirty="0">
                <a:latin typeface="Arial"/>
                <a:cs typeface="Arial"/>
              </a:rPr>
              <a:t>same</a:t>
            </a:r>
            <a:r>
              <a:rPr sz="2950" spc="15" dirty="0">
                <a:latin typeface="Arial"/>
                <a:cs typeface="Arial"/>
              </a:rPr>
              <a:t> result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701"/>
            <a:ext cx="12827000" cy="65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34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800"/>
            <a:ext cx="12934686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08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6400"/>
            <a:ext cx="1287537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377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9065" y="1025398"/>
            <a:ext cx="510413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4220" algn="l"/>
              </a:tabLst>
            </a:pPr>
            <a:r>
              <a:rPr sz="6100" spc="-5" dirty="0">
                <a:latin typeface="Arial"/>
                <a:cs typeface="Arial"/>
              </a:rPr>
              <a:t>Wait,</a:t>
            </a:r>
            <a:r>
              <a:rPr sz="6100" spc="10" dirty="0">
                <a:latin typeface="Arial"/>
                <a:cs typeface="Arial"/>
              </a:rPr>
              <a:t> </a:t>
            </a:r>
            <a:r>
              <a:rPr sz="6100" spc="-5" dirty="0">
                <a:latin typeface="Arial"/>
                <a:cs typeface="Arial"/>
              </a:rPr>
              <a:t>but</a:t>
            </a:r>
            <a:r>
              <a:rPr sz="6100" dirty="0">
                <a:latin typeface="Arial"/>
                <a:cs typeface="Arial"/>
              </a:rPr>
              <a:t>	</a:t>
            </a:r>
            <a:r>
              <a:rPr sz="6100" spc="-5" dirty="0">
                <a:latin typeface="Arial"/>
                <a:cs typeface="Arial"/>
              </a:rPr>
              <a:t>why?</a:t>
            </a:r>
            <a:endParaRPr sz="6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3404" y="2527808"/>
            <a:ext cx="4239895" cy="963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150" b="1" dirty="0">
                <a:latin typeface="Arial"/>
                <a:cs typeface="Arial"/>
              </a:rPr>
              <a:t>Predictable</a:t>
            </a:r>
            <a:endParaRPr sz="6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5729" y="5344109"/>
            <a:ext cx="6675120" cy="28422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200"/>
              </a:lnSpc>
              <a:spcBef>
                <a:spcPts val="90"/>
              </a:spcBef>
            </a:pPr>
            <a:r>
              <a:rPr sz="6150" dirty="0">
                <a:latin typeface="Arial"/>
                <a:cs typeface="Arial"/>
              </a:rPr>
              <a:t>easy to</a:t>
            </a:r>
            <a:r>
              <a:rPr sz="6150" spc="-65" dirty="0">
                <a:latin typeface="Arial"/>
                <a:cs typeface="Arial"/>
              </a:rPr>
              <a:t> </a:t>
            </a:r>
            <a:r>
              <a:rPr sz="6150" dirty="0">
                <a:latin typeface="Arial"/>
                <a:cs typeface="Arial"/>
              </a:rPr>
              <a:t>understand  &amp;</a:t>
            </a:r>
            <a:endParaRPr sz="6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6150" dirty="0">
                <a:latin typeface="Arial"/>
                <a:cs typeface="Arial"/>
              </a:rPr>
              <a:t>easy to</a:t>
            </a:r>
            <a:r>
              <a:rPr sz="6150" spc="-20" dirty="0">
                <a:latin typeface="Arial"/>
                <a:cs typeface="Arial"/>
              </a:rPr>
              <a:t> </a:t>
            </a:r>
            <a:r>
              <a:rPr sz="6150" dirty="0">
                <a:latin typeface="Arial"/>
                <a:cs typeface="Arial"/>
              </a:rPr>
              <a:t>test</a:t>
            </a:r>
            <a:endParaRPr sz="61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31991" y="3907535"/>
            <a:ext cx="942340" cy="1262380"/>
          </a:xfrm>
          <a:custGeom>
            <a:avLst/>
            <a:gdLst/>
            <a:ahLst/>
            <a:cxnLst/>
            <a:rect l="l" t="t" r="r" b="b"/>
            <a:pathLst>
              <a:path w="942340" h="1262379">
                <a:moveTo>
                  <a:pt x="941832" y="449199"/>
                </a:moveTo>
                <a:lnTo>
                  <a:pt x="0" y="449199"/>
                </a:lnTo>
                <a:lnTo>
                  <a:pt x="470915" y="1261872"/>
                </a:lnTo>
                <a:lnTo>
                  <a:pt x="941832" y="449199"/>
                </a:lnTo>
                <a:close/>
              </a:path>
              <a:path w="942340" h="1262379">
                <a:moveTo>
                  <a:pt x="621664" y="0"/>
                </a:moveTo>
                <a:lnTo>
                  <a:pt x="320167" y="0"/>
                </a:lnTo>
                <a:lnTo>
                  <a:pt x="320167" y="449199"/>
                </a:lnTo>
                <a:lnTo>
                  <a:pt x="621664" y="449199"/>
                </a:lnTo>
                <a:lnTo>
                  <a:pt x="621664" y="0"/>
                </a:lnTo>
                <a:close/>
              </a:path>
            </a:pathLst>
          </a:custGeom>
          <a:solidFill>
            <a:srgbClr val="6FBE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06780"/>
            <a:ext cx="13004291" cy="7335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0693400" y="9104699"/>
            <a:ext cx="19716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8729" y="872693"/>
            <a:ext cx="28511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If/Else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2282" y="2712847"/>
            <a:ext cx="9179560" cy="514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Profile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({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name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,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isOnline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}) =&gt;</a:t>
            </a:r>
            <a:r>
              <a:rPr sz="2800" spc="-16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437515" marR="4474210">
              <a:lnSpc>
                <a:spcPct val="100000"/>
              </a:lnSpc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let</a:t>
            </a:r>
            <a:r>
              <a:rPr sz="2800" b="1" spc="-105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onlineIndicator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;  </a:t>
            </a: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if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isOnline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)</a:t>
            </a:r>
            <a:r>
              <a:rPr sz="2800" b="1" spc="-8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onlineIndicator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=</a:t>
            </a:r>
            <a:r>
              <a:rPr sz="2800" b="1" spc="-3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(&lt;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span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green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&lt;/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span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&gt;);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} </a:t>
            </a: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else</a:t>
            </a:r>
            <a:r>
              <a:rPr sz="2800" b="1" spc="-4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onlineIndicator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=</a:t>
            </a:r>
            <a:r>
              <a:rPr sz="2800" b="1" spc="-5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(&lt;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span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red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&lt;/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span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&gt;);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return</a:t>
            </a:r>
            <a:r>
              <a:rPr sz="2800" spc="-4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div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128778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name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r>
              <a:rPr sz="2800" spc="-3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onlineIndicator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&lt;/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div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2282" y="7834376"/>
            <a:ext cx="87756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17480" y="8093964"/>
            <a:ext cx="2687320" cy="736600"/>
          </a:xfrm>
          <a:custGeom>
            <a:avLst/>
            <a:gdLst/>
            <a:ahLst/>
            <a:cxnLst/>
            <a:rect l="l" t="t" r="r" b="b"/>
            <a:pathLst>
              <a:path w="2687319" h="736600">
                <a:moveTo>
                  <a:pt x="0" y="736092"/>
                </a:moveTo>
                <a:lnTo>
                  <a:pt x="2686812" y="736092"/>
                </a:lnTo>
                <a:lnTo>
                  <a:pt x="2686812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89691" y="8228482"/>
            <a:ext cx="1351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pr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fil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.js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8729" y="872693"/>
            <a:ext cx="28511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If/Else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29001" y="3396234"/>
            <a:ext cx="81159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&lt;Profile </a:t>
            </a:r>
            <a:r>
              <a:rPr sz="2800" spc="-5" dirty="0">
                <a:solidFill>
                  <a:srgbClr val="F89E2C"/>
                </a:solidFill>
                <a:latin typeface="Courier New"/>
                <a:cs typeface="Courier New"/>
              </a:rPr>
              <a:t>name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=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"Nik"</a:t>
            </a:r>
            <a:r>
              <a:rPr sz="2800" spc="-60" dirty="0">
                <a:solidFill>
                  <a:srgbClr val="1A76B6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F89E2C"/>
                </a:solidFill>
                <a:latin typeface="Courier New"/>
                <a:cs typeface="Courier New"/>
              </a:rPr>
              <a:t>isOnline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=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{false}</a:t>
            </a:r>
            <a:r>
              <a:rPr sz="2800" spc="-10" dirty="0">
                <a:solidFill>
                  <a:srgbClr val="FF493D"/>
                </a:solidFill>
                <a:latin typeface="Courier New"/>
                <a:cs typeface="Courier New"/>
              </a:rPr>
              <a:t>/&gt;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9836" y="6707251"/>
            <a:ext cx="471106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&lt;div&gt;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Nik</a:t>
            </a:r>
            <a:r>
              <a:rPr sz="2800" spc="-40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FF493D"/>
                </a:solidFill>
                <a:latin typeface="Courier New"/>
                <a:cs typeface="Courier New"/>
              </a:rPr>
              <a:t>&lt;span&gt;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red</a:t>
            </a:r>
            <a:r>
              <a:rPr sz="2800" spc="-10" dirty="0">
                <a:solidFill>
                  <a:srgbClr val="FF493D"/>
                </a:solidFill>
                <a:latin typeface="Courier New"/>
                <a:cs typeface="Courier New"/>
              </a:rPr>
              <a:t>&lt;/span&gt;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&lt;/div&gt;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8611" y="4722876"/>
            <a:ext cx="942340" cy="1260475"/>
          </a:xfrm>
          <a:custGeom>
            <a:avLst/>
            <a:gdLst/>
            <a:ahLst/>
            <a:cxnLst/>
            <a:rect l="l" t="t" r="r" b="b"/>
            <a:pathLst>
              <a:path w="942340" h="1260475">
                <a:moveTo>
                  <a:pt x="941832" y="447675"/>
                </a:moveTo>
                <a:lnTo>
                  <a:pt x="0" y="447675"/>
                </a:lnTo>
                <a:lnTo>
                  <a:pt x="470915" y="1260348"/>
                </a:lnTo>
                <a:lnTo>
                  <a:pt x="941832" y="447675"/>
                </a:lnTo>
                <a:close/>
              </a:path>
              <a:path w="942340" h="1260475">
                <a:moveTo>
                  <a:pt x="621664" y="0"/>
                </a:moveTo>
                <a:lnTo>
                  <a:pt x="320166" y="0"/>
                </a:lnTo>
                <a:lnTo>
                  <a:pt x="320166" y="447675"/>
                </a:lnTo>
                <a:lnTo>
                  <a:pt x="621664" y="447675"/>
                </a:lnTo>
                <a:lnTo>
                  <a:pt x="621664" y="0"/>
                </a:lnTo>
                <a:close/>
              </a:path>
            </a:pathLst>
          </a:custGeom>
          <a:solidFill>
            <a:srgbClr val="6FBE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146" y="872693"/>
            <a:ext cx="228727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Loop</a:t>
            </a:r>
          </a:p>
        </p:txBody>
      </p:sp>
      <p:sp>
        <p:nvSpPr>
          <p:cNvPr id="3" name="object 3"/>
          <p:cNvSpPr/>
          <p:nvPr/>
        </p:nvSpPr>
        <p:spPr>
          <a:xfrm>
            <a:off x="10317480" y="8093964"/>
            <a:ext cx="2687320" cy="736600"/>
          </a:xfrm>
          <a:custGeom>
            <a:avLst/>
            <a:gdLst/>
            <a:ahLst/>
            <a:cxnLst/>
            <a:rect l="l" t="t" r="r" b="b"/>
            <a:pathLst>
              <a:path w="2687319" h="736600">
                <a:moveTo>
                  <a:pt x="0" y="736092"/>
                </a:moveTo>
                <a:lnTo>
                  <a:pt x="2686812" y="736092"/>
                </a:lnTo>
                <a:lnTo>
                  <a:pt x="2686812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8961" y="3779342"/>
            <a:ext cx="10409555" cy="4901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7515" marR="2941955" indent="-42545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FriendList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({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friends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}) =&gt;</a:t>
            </a:r>
            <a:r>
              <a:rPr sz="2800" spc="-16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return</a:t>
            </a:r>
            <a:r>
              <a:rPr sz="2800" spc="-4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ul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2140585" marR="1873250" indent="-425450">
              <a:lnSpc>
                <a:spcPct val="100000"/>
              </a:lnSpc>
            </a:pP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friends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b="1" spc="-10" dirty="0">
                <a:solidFill>
                  <a:srgbClr val="DC45F0"/>
                </a:solidFill>
                <a:latin typeface="Courier New"/>
                <a:cs typeface="Courier New"/>
              </a:rPr>
              <a:t>map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((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friend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)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=&gt; {  </a:t>
            </a: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return</a:t>
            </a:r>
            <a:r>
              <a:rPr sz="2800" b="1" spc="-35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li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&gt;{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friend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name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}&lt;/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li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&gt;;</a:t>
            </a:r>
            <a:endParaRPr sz="2800">
              <a:latin typeface="Courier New"/>
              <a:cs typeface="Courier New"/>
            </a:endParaRPr>
          </a:p>
          <a:p>
            <a:pPr marL="1715135">
              <a:lnSpc>
                <a:spcPct val="100000"/>
              </a:lnSpc>
            </a:pP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})}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&lt;/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ul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fr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en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li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t.js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769600" y="9104699"/>
            <a:ext cx="18954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146" y="872693"/>
            <a:ext cx="228727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02355" y="2580258"/>
            <a:ext cx="6835775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friends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</a:t>
            </a:r>
            <a:r>
              <a:rPr sz="2800" spc="-13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[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name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</a:t>
            </a:r>
            <a:r>
              <a:rPr sz="2800" spc="-10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'Max'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},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name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</a:t>
            </a:r>
            <a:r>
              <a:rPr sz="2800" spc="-8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'Tom'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},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];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&lt;FriendList </a:t>
            </a:r>
            <a:r>
              <a:rPr sz="2800" spc="-10" dirty="0">
                <a:solidFill>
                  <a:srgbClr val="F89E2C"/>
                </a:solidFill>
                <a:latin typeface="Courier New"/>
                <a:cs typeface="Courier New"/>
              </a:rPr>
              <a:t>friends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=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{friends}</a:t>
            </a:r>
            <a:r>
              <a:rPr sz="2800" spc="-105" dirty="0">
                <a:solidFill>
                  <a:srgbClr val="1A76B6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/&gt;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36570" y="6902322"/>
            <a:ext cx="300990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&lt;ul&gt;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&lt;li&gt;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Max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&lt;/li&gt;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&lt;li&gt;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Tom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&lt;/li&gt;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&lt;/ul&gt;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84903" y="5338571"/>
            <a:ext cx="942340" cy="1262380"/>
          </a:xfrm>
          <a:custGeom>
            <a:avLst/>
            <a:gdLst/>
            <a:ahLst/>
            <a:cxnLst/>
            <a:rect l="l" t="t" r="r" b="b"/>
            <a:pathLst>
              <a:path w="942339" h="1262379">
                <a:moveTo>
                  <a:pt x="941832" y="449199"/>
                </a:moveTo>
                <a:lnTo>
                  <a:pt x="0" y="449199"/>
                </a:lnTo>
                <a:lnTo>
                  <a:pt x="470916" y="1261871"/>
                </a:lnTo>
                <a:lnTo>
                  <a:pt x="941832" y="449199"/>
                </a:lnTo>
                <a:close/>
              </a:path>
              <a:path w="942339" h="1262379">
                <a:moveTo>
                  <a:pt x="621665" y="0"/>
                </a:moveTo>
                <a:lnTo>
                  <a:pt x="320167" y="0"/>
                </a:lnTo>
                <a:lnTo>
                  <a:pt x="320167" y="449199"/>
                </a:lnTo>
                <a:lnTo>
                  <a:pt x="621665" y="449199"/>
                </a:lnTo>
                <a:lnTo>
                  <a:pt x="621665" y="0"/>
                </a:lnTo>
                <a:close/>
              </a:path>
            </a:pathLst>
          </a:custGeom>
          <a:solidFill>
            <a:srgbClr val="6FBE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0" y="876300"/>
            <a:ext cx="64058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Babel </a:t>
            </a:r>
            <a:r>
              <a:rPr dirty="0"/>
              <a:t>-</a:t>
            </a:r>
            <a:r>
              <a:rPr spc="-165" dirty="0"/>
              <a:t> </a:t>
            </a:r>
            <a:r>
              <a:rPr spc="85" dirty="0"/>
              <a:t>usage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628900"/>
            <a:ext cx="6609715" cy="371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44500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456565" algn="l"/>
                <a:tab pos="457200" algn="l"/>
              </a:tabLst>
            </a:pPr>
            <a:r>
              <a:rPr sz="3600" dirty="0">
                <a:latin typeface="Arial"/>
                <a:cs typeface="Arial"/>
              </a:rPr>
              <a:t>command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line: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latin typeface="Courier New"/>
                <a:cs typeface="Courier New"/>
              </a:rPr>
              <a:t>$ </a:t>
            </a:r>
            <a:r>
              <a:rPr sz="3600" spc="-5" dirty="0">
                <a:latin typeface="Courier New"/>
                <a:cs typeface="Courier New"/>
              </a:rPr>
              <a:t>babel es6.js -o</a:t>
            </a:r>
            <a:r>
              <a:rPr sz="3600" spc="-95" dirty="0">
                <a:latin typeface="Courier New"/>
                <a:cs typeface="Courier New"/>
              </a:rPr>
              <a:t> </a:t>
            </a:r>
            <a:r>
              <a:rPr sz="3600" dirty="0">
                <a:latin typeface="Courier New"/>
                <a:cs typeface="Courier New"/>
              </a:rPr>
              <a:t>es5.js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/>
              <a:cs typeface="Times New Roman"/>
            </a:endParaRPr>
          </a:p>
          <a:p>
            <a:pPr marL="457200" indent="-444500">
              <a:lnSpc>
                <a:spcPct val="100000"/>
              </a:lnSpc>
              <a:buSzPct val="75000"/>
              <a:buChar char="•"/>
              <a:tabLst>
                <a:tab pos="456565" algn="l"/>
                <a:tab pos="457200" algn="l"/>
              </a:tabLst>
            </a:pPr>
            <a:r>
              <a:rPr sz="3600" dirty="0">
                <a:latin typeface="Arial"/>
                <a:cs typeface="Arial"/>
              </a:rPr>
              <a:t>Online: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7800" y="5959847"/>
            <a:ext cx="82861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90"/>
              </a:lnSpc>
            </a:pPr>
            <a:r>
              <a:rPr sz="3600" spc="-5" dirty="0">
                <a:latin typeface="Arial"/>
                <a:cs typeface="Arial"/>
              </a:rPr>
              <a:t>Konfigurator:</a:t>
            </a:r>
            <a:r>
              <a:rPr sz="3600" spc="5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  <a:hlinkClick r:id="rId2"/>
              </a:rPr>
              <a:t>http://babeljs.io/docs/setup/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92561" y="6342955"/>
            <a:ext cx="5541010" cy="0"/>
          </a:xfrm>
          <a:custGeom>
            <a:avLst/>
            <a:gdLst/>
            <a:ahLst/>
            <a:cxnLst/>
            <a:rect l="l" t="t" r="r" b="b"/>
            <a:pathLst>
              <a:path w="5541009">
                <a:moveTo>
                  <a:pt x="0" y="0"/>
                </a:moveTo>
                <a:lnTo>
                  <a:pt x="5540648" y="0"/>
                </a:lnTo>
              </a:path>
            </a:pathLst>
          </a:custGeom>
          <a:ln w="22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9700" y="5486400"/>
            <a:ext cx="8572500" cy="359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36755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769600" y="9104699"/>
            <a:ext cx="18954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5689" y="872693"/>
            <a:ext cx="731393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React</a:t>
            </a:r>
            <a:r>
              <a:rPr spc="-60" dirty="0"/>
              <a:t> </a:t>
            </a: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701" y="4366386"/>
            <a:ext cx="9932035" cy="382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indent="-278765">
              <a:lnSpc>
                <a:spcPct val="100000"/>
              </a:lnSpc>
              <a:spcBef>
                <a:spcPts val="100"/>
              </a:spcBef>
              <a:buChar char="-"/>
              <a:tabLst>
                <a:tab pos="292100" algn="l"/>
              </a:tabLst>
            </a:pPr>
            <a:r>
              <a:rPr sz="3600" spc="-5" dirty="0">
                <a:latin typeface="Arial"/>
                <a:cs typeface="Arial"/>
              </a:rPr>
              <a:t>We can create </a:t>
            </a:r>
            <a:r>
              <a:rPr sz="3600" dirty="0">
                <a:latin typeface="Arial"/>
                <a:cs typeface="Arial"/>
              </a:rPr>
              <a:t>out </a:t>
            </a:r>
            <a:r>
              <a:rPr sz="3600" spc="-5" dirty="0">
                <a:latin typeface="Arial"/>
                <a:cs typeface="Arial"/>
              </a:rPr>
              <a:t>own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components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-"/>
            </a:pPr>
            <a:endParaRPr sz="3650">
              <a:latin typeface="Times New Roman"/>
              <a:cs typeface="Times New Roman"/>
            </a:endParaRPr>
          </a:p>
          <a:p>
            <a:pPr marL="291465" indent="-278765">
              <a:lnSpc>
                <a:spcPct val="100000"/>
              </a:lnSpc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We can nest </a:t>
            </a:r>
            <a:r>
              <a:rPr sz="3600" spc="-5" dirty="0">
                <a:latin typeface="Arial"/>
                <a:cs typeface="Arial"/>
              </a:rPr>
              <a:t>components </a:t>
            </a:r>
            <a:r>
              <a:rPr sz="3600" dirty="0">
                <a:latin typeface="Arial"/>
                <a:cs typeface="Arial"/>
              </a:rPr>
              <a:t>as we</a:t>
            </a:r>
            <a:r>
              <a:rPr sz="3600" spc="-7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like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-"/>
            </a:pPr>
            <a:endParaRPr sz="3650">
              <a:latin typeface="Times New Roman"/>
              <a:cs typeface="Times New Roman"/>
            </a:endParaRPr>
          </a:p>
          <a:p>
            <a:pPr marL="291465" indent="-278765">
              <a:lnSpc>
                <a:spcPct val="100000"/>
              </a:lnSpc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Stateless Function Components </a:t>
            </a:r>
            <a:r>
              <a:rPr sz="3600" spc="-5" dirty="0">
                <a:latin typeface="Arial"/>
                <a:cs typeface="Arial"/>
              </a:rPr>
              <a:t>are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pure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-"/>
            </a:pPr>
            <a:endParaRPr sz="3650">
              <a:latin typeface="Times New Roman"/>
              <a:cs typeface="Times New Roman"/>
            </a:endParaRPr>
          </a:p>
          <a:p>
            <a:pPr marL="291465" indent="-278765">
              <a:lnSpc>
                <a:spcPct val="100000"/>
              </a:lnSpc>
              <a:buChar char="-"/>
              <a:tabLst>
                <a:tab pos="292100" algn="l"/>
              </a:tabLst>
            </a:pPr>
            <a:r>
              <a:rPr sz="3600" spc="-5" dirty="0">
                <a:latin typeface="Arial"/>
                <a:cs typeface="Arial"/>
              </a:rPr>
              <a:t>We </a:t>
            </a:r>
            <a:r>
              <a:rPr sz="3600" dirty="0">
                <a:latin typeface="Arial"/>
                <a:cs typeface="Arial"/>
              </a:rPr>
              <a:t>can control flow via JS (if, else, </a:t>
            </a:r>
            <a:r>
              <a:rPr sz="3600" spc="-10" dirty="0">
                <a:latin typeface="Arial"/>
                <a:cs typeface="Arial"/>
              </a:rPr>
              <a:t>for, </a:t>
            </a:r>
            <a:r>
              <a:rPr sz="3600" spc="-5" dirty="0">
                <a:latin typeface="Arial"/>
                <a:cs typeface="Arial"/>
              </a:rPr>
              <a:t>map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…)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6704" y="872693"/>
            <a:ext cx="477329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Interaction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317480" y="8093964"/>
            <a:ext cx="2687320" cy="736600"/>
          </a:xfrm>
          <a:custGeom>
            <a:avLst/>
            <a:gdLst/>
            <a:ahLst/>
            <a:cxnLst/>
            <a:rect l="l" t="t" r="r" b="b"/>
            <a:pathLst>
              <a:path w="2687319" h="736600">
                <a:moveTo>
                  <a:pt x="0" y="736092"/>
                </a:moveTo>
                <a:lnTo>
                  <a:pt x="2686812" y="736092"/>
                </a:lnTo>
                <a:lnTo>
                  <a:pt x="2686812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5227" y="3566286"/>
            <a:ext cx="11405235" cy="511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7515" marR="5214620" indent="-42545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Profile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({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name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}) =&gt;</a:t>
            </a:r>
            <a:r>
              <a:rPr sz="2800" spc="-16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return</a:t>
            </a:r>
            <a:r>
              <a:rPr sz="2800" spc="-4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div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128778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name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 marL="1714500" marR="532765" indent="-42672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button 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onClick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={ 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console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b="1" spc="-10" dirty="0">
                <a:solidFill>
                  <a:srgbClr val="DC45F0"/>
                </a:solidFill>
                <a:latin typeface="Courier New"/>
                <a:cs typeface="Courier New"/>
              </a:rPr>
              <a:t>log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b="1" spc="-10" dirty="0">
                <a:solidFill>
                  <a:srgbClr val="1A76B6"/>
                </a:solidFill>
                <a:latin typeface="Courier New"/>
                <a:cs typeface="Courier New"/>
              </a:rPr>
              <a:t>'Clicked!'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);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 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Click</a:t>
            </a:r>
            <a:r>
              <a:rPr sz="2800" spc="-35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me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!</a:t>
            </a:r>
            <a:endParaRPr sz="2800">
              <a:latin typeface="Courier New"/>
              <a:cs typeface="Courier New"/>
            </a:endParaRPr>
          </a:p>
          <a:p>
            <a:pPr marL="128778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&lt;/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&lt;/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div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pr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fil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.js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769600" y="9104699"/>
            <a:ext cx="18954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0617200" y="9104699"/>
            <a:ext cx="20478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1056233" y="2989910"/>
            <a:ext cx="10888980" cy="37338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050" spc="20" dirty="0">
                <a:latin typeface="Arial"/>
                <a:cs typeface="Arial"/>
              </a:rPr>
              <a:t>What </a:t>
            </a:r>
            <a:r>
              <a:rPr sz="6050" spc="15" dirty="0">
                <a:latin typeface="Arial"/>
                <a:cs typeface="Arial"/>
              </a:rPr>
              <a:t>to do with interactions</a:t>
            </a:r>
            <a:r>
              <a:rPr sz="6050" spc="-130" dirty="0">
                <a:latin typeface="Arial"/>
                <a:cs typeface="Arial"/>
              </a:rPr>
              <a:t> </a:t>
            </a:r>
            <a:r>
              <a:rPr sz="6050" spc="10" dirty="0">
                <a:latin typeface="Arial"/>
                <a:cs typeface="Arial"/>
              </a:rPr>
              <a:t>like</a:t>
            </a:r>
            <a:endParaRPr sz="6050">
              <a:latin typeface="Arial"/>
              <a:cs typeface="Arial"/>
            </a:endParaRPr>
          </a:p>
          <a:p>
            <a:pPr marL="2762250" marR="2750185" algn="ctr">
              <a:lnSpc>
                <a:spcPct val="100499"/>
              </a:lnSpc>
            </a:pPr>
            <a:r>
              <a:rPr sz="6050" b="1" spc="20" dirty="0">
                <a:latin typeface="Arial"/>
                <a:cs typeface="Arial"/>
              </a:rPr>
              <a:t>onMouseOve</a:t>
            </a:r>
            <a:r>
              <a:rPr sz="6050" b="1" spc="15" dirty="0">
                <a:latin typeface="Arial"/>
                <a:cs typeface="Arial"/>
              </a:rPr>
              <a:t>r</a:t>
            </a:r>
            <a:r>
              <a:rPr sz="6050" spc="10" dirty="0">
                <a:latin typeface="Arial"/>
                <a:cs typeface="Arial"/>
              </a:rPr>
              <a:t>,  </a:t>
            </a:r>
            <a:r>
              <a:rPr sz="6050" b="1" spc="20" dirty="0">
                <a:latin typeface="Arial"/>
                <a:cs typeface="Arial"/>
              </a:rPr>
              <a:t>onSubmit </a:t>
            </a:r>
            <a:r>
              <a:rPr sz="6050" spc="20" dirty="0">
                <a:latin typeface="Arial"/>
                <a:cs typeface="Arial"/>
              </a:rPr>
              <a:t>&amp;  </a:t>
            </a:r>
            <a:r>
              <a:rPr sz="6050" b="1" spc="15" dirty="0">
                <a:latin typeface="Arial"/>
                <a:cs typeface="Arial"/>
              </a:rPr>
              <a:t>onClick</a:t>
            </a:r>
            <a:r>
              <a:rPr sz="6050" spc="15" dirty="0">
                <a:latin typeface="Arial"/>
                <a:cs typeface="Arial"/>
              </a:rPr>
              <a:t>?</a:t>
            </a:r>
            <a:endParaRPr sz="6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8200"/>
            <a:ext cx="13049055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57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2" name="object 2"/>
          <p:cNvSpPr txBox="1"/>
          <p:nvPr/>
        </p:nvSpPr>
        <p:spPr>
          <a:xfrm>
            <a:off x="1337563" y="3017266"/>
            <a:ext cx="787717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dirty="0">
                <a:latin typeface="Arial"/>
                <a:cs typeface="Arial"/>
              </a:rPr>
              <a:t>Redux </a:t>
            </a:r>
            <a:r>
              <a:rPr sz="8000" dirty="0">
                <a:latin typeface="Arial"/>
                <a:cs typeface="Arial"/>
              </a:rPr>
              <a:t>to</a:t>
            </a:r>
            <a:r>
              <a:rPr sz="8000" spc="-85" dirty="0">
                <a:latin typeface="Arial"/>
                <a:cs typeface="Arial"/>
              </a:rPr>
              <a:t> </a:t>
            </a:r>
            <a:r>
              <a:rPr sz="8000" dirty="0">
                <a:latin typeface="Arial"/>
                <a:cs typeface="Arial"/>
              </a:rPr>
              <a:t>rescue!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7563" y="4786325"/>
            <a:ext cx="1016317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Redux allows you to manage the </a:t>
            </a:r>
            <a:r>
              <a:rPr sz="3600" i="1" spc="-5" dirty="0">
                <a:latin typeface="Arial"/>
                <a:cs typeface="Arial"/>
              </a:rPr>
              <a:t>state </a:t>
            </a:r>
            <a:r>
              <a:rPr sz="3600" dirty="0">
                <a:latin typeface="Arial"/>
                <a:cs typeface="Arial"/>
              </a:rPr>
              <a:t>with a  minimal </a:t>
            </a:r>
            <a:r>
              <a:rPr sz="3600" spc="-5" dirty="0">
                <a:latin typeface="Arial"/>
                <a:cs typeface="Arial"/>
              </a:rPr>
              <a:t>API </a:t>
            </a:r>
            <a:r>
              <a:rPr sz="3600" dirty="0">
                <a:latin typeface="Arial"/>
                <a:cs typeface="Arial"/>
              </a:rPr>
              <a:t>but completely </a:t>
            </a:r>
            <a:r>
              <a:rPr sz="3600" i="1" dirty="0">
                <a:latin typeface="Arial"/>
                <a:cs typeface="Arial"/>
              </a:rPr>
              <a:t>predictable</a:t>
            </a:r>
            <a:r>
              <a:rPr sz="3600" i="1" spc="-114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behaviour.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7360" y="872693"/>
            <a:ext cx="799147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 about</a:t>
            </a:r>
            <a:r>
              <a:rPr spc="-60" dirty="0"/>
              <a:t> </a:t>
            </a:r>
            <a:r>
              <a:rPr spc="-5" dirty="0"/>
              <a:t>Flux?</a:t>
            </a:r>
          </a:p>
        </p:txBody>
      </p:sp>
      <p:sp>
        <p:nvSpPr>
          <p:cNvPr id="3" name="object 3"/>
          <p:cNvSpPr/>
          <p:nvPr/>
        </p:nvSpPr>
        <p:spPr>
          <a:xfrm>
            <a:off x="3132071" y="2369414"/>
            <a:ext cx="6797634" cy="6209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44495" y="8665870"/>
            <a:ext cx="7117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Source: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https://twitter.com/codecartoons/status/667348216669741056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0769600" y="9104699"/>
            <a:ext cx="18954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922001" y="9104699"/>
            <a:ext cx="198120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/>
              <a:t>Basic</a:t>
            </a:r>
            <a:r>
              <a:rPr spc="-70" dirty="0"/>
              <a:t> </a:t>
            </a:r>
            <a:r>
              <a:rPr dirty="0"/>
              <a:t>Principle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5532" y="4427601"/>
            <a:ext cx="1112964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0" spc="-5" dirty="0">
                <a:latin typeface="Arial"/>
                <a:cs typeface="Arial"/>
              </a:rPr>
              <a:t>(previousState, action) =&gt;</a:t>
            </a:r>
            <a:r>
              <a:rPr sz="5500" spc="50" dirty="0">
                <a:latin typeface="Arial"/>
                <a:cs typeface="Arial"/>
              </a:rPr>
              <a:t> </a:t>
            </a:r>
            <a:r>
              <a:rPr sz="5500" spc="-5" dirty="0">
                <a:latin typeface="Arial"/>
                <a:cs typeface="Arial"/>
              </a:rPr>
              <a:t>newState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6152"/>
            <a:ext cx="13004291" cy="6394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7333" y="872693"/>
            <a:ext cx="539369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Redux</a:t>
            </a:r>
            <a:r>
              <a:rPr spc="-75" dirty="0"/>
              <a:t> </a:t>
            </a:r>
            <a:r>
              <a:rPr dirty="0"/>
              <a:t>Flow</a:t>
            </a:r>
          </a:p>
        </p:txBody>
      </p:sp>
      <p:sp>
        <p:nvSpPr>
          <p:cNvPr id="3" name="object 3"/>
          <p:cNvSpPr/>
          <p:nvPr/>
        </p:nvSpPr>
        <p:spPr>
          <a:xfrm>
            <a:off x="5122164" y="3599688"/>
            <a:ext cx="2760345" cy="1605280"/>
          </a:xfrm>
          <a:custGeom>
            <a:avLst/>
            <a:gdLst/>
            <a:ahLst/>
            <a:cxnLst/>
            <a:rect l="l" t="t" r="r" b="b"/>
            <a:pathLst>
              <a:path w="2760345" h="1605279">
                <a:moveTo>
                  <a:pt x="2569464" y="0"/>
                </a:moveTo>
                <a:lnTo>
                  <a:pt x="190500" y="0"/>
                </a:lnTo>
                <a:lnTo>
                  <a:pt x="146797" y="5027"/>
                </a:lnTo>
                <a:lnTo>
                  <a:pt x="106691" y="19349"/>
                </a:lnTo>
                <a:lnTo>
                  <a:pt x="71321" y="41827"/>
                </a:lnTo>
                <a:lnTo>
                  <a:pt x="41827" y="71321"/>
                </a:lnTo>
                <a:lnTo>
                  <a:pt x="19349" y="106691"/>
                </a:lnTo>
                <a:lnTo>
                  <a:pt x="5027" y="146797"/>
                </a:lnTo>
                <a:lnTo>
                  <a:pt x="0" y="190500"/>
                </a:lnTo>
                <a:lnTo>
                  <a:pt x="0" y="1414272"/>
                </a:lnTo>
                <a:lnTo>
                  <a:pt x="5027" y="1457974"/>
                </a:lnTo>
                <a:lnTo>
                  <a:pt x="19349" y="1498080"/>
                </a:lnTo>
                <a:lnTo>
                  <a:pt x="41827" y="1533450"/>
                </a:lnTo>
                <a:lnTo>
                  <a:pt x="71321" y="1562944"/>
                </a:lnTo>
                <a:lnTo>
                  <a:pt x="106691" y="1585422"/>
                </a:lnTo>
                <a:lnTo>
                  <a:pt x="146797" y="1599744"/>
                </a:lnTo>
                <a:lnTo>
                  <a:pt x="190500" y="1604772"/>
                </a:lnTo>
                <a:lnTo>
                  <a:pt x="2569464" y="1604772"/>
                </a:lnTo>
                <a:lnTo>
                  <a:pt x="2613166" y="1599744"/>
                </a:lnTo>
                <a:lnTo>
                  <a:pt x="2653272" y="1585422"/>
                </a:lnTo>
                <a:lnTo>
                  <a:pt x="2688642" y="1562944"/>
                </a:lnTo>
                <a:lnTo>
                  <a:pt x="2718136" y="1533450"/>
                </a:lnTo>
                <a:lnTo>
                  <a:pt x="2740614" y="1498080"/>
                </a:lnTo>
                <a:lnTo>
                  <a:pt x="2754936" y="1457974"/>
                </a:lnTo>
                <a:lnTo>
                  <a:pt x="2759964" y="1414272"/>
                </a:lnTo>
                <a:lnTo>
                  <a:pt x="2759964" y="190500"/>
                </a:lnTo>
                <a:lnTo>
                  <a:pt x="2754936" y="146797"/>
                </a:lnTo>
                <a:lnTo>
                  <a:pt x="2740614" y="106691"/>
                </a:lnTo>
                <a:lnTo>
                  <a:pt x="2718136" y="71321"/>
                </a:lnTo>
                <a:lnTo>
                  <a:pt x="2688642" y="41827"/>
                </a:lnTo>
                <a:lnTo>
                  <a:pt x="2653272" y="19349"/>
                </a:lnTo>
                <a:lnTo>
                  <a:pt x="2613166" y="5027"/>
                </a:lnTo>
                <a:lnTo>
                  <a:pt x="2569464" y="0"/>
                </a:lnTo>
                <a:close/>
              </a:path>
            </a:pathLst>
          </a:custGeom>
          <a:solidFill>
            <a:srgbClr val="DE6A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0600" y="3599688"/>
            <a:ext cx="2760345" cy="1605280"/>
          </a:xfrm>
          <a:custGeom>
            <a:avLst/>
            <a:gdLst/>
            <a:ahLst/>
            <a:cxnLst/>
            <a:rect l="l" t="t" r="r" b="b"/>
            <a:pathLst>
              <a:path w="2760345" h="1605279">
                <a:moveTo>
                  <a:pt x="2569464" y="0"/>
                </a:moveTo>
                <a:lnTo>
                  <a:pt x="190436" y="0"/>
                </a:lnTo>
                <a:lnTo>
                  <a:pt x="146773" y="5027"/>
                </a:lnTo>
                <a:lnTo>
                  <a:pt x="106690" y="19349"/>
                </a:lnTo>
                <a:lnTo>
                  <a:pt x="71330" y="41827"/>
                </a:lnTo>
                <a:lnTo>
                  <a:pt x="41838" y="71321"/>
                </a:lnTo>
                <a:lnTo>
                  <a:pt x="19357" y="106691"/>
                </a:lnTo>
                <a:lnTo>
                  <a:pt x="5029" y="146797"/>
                </a:lnTo>
                <a:lnTo>
                  <a:pt x="0" y="190500"/>
                </a:lnTo>
                <a:lnTo>
                  <a:pt x="0" y="1414272"/>
                </a:lnTo>
                <a:lnTo>
                  <a:pt x="5029" y="1457974"/>
                </a:lnTo>
                <a:lnTo>
                  <a:pt x="19357" y="1498080"/>
                </a:lnTo>
                <a:lnTo>
                  <a:pt x="41838" y="1533450"/>
                </a:lnTo>
                <a:lnTo>
                  <a:pt x="71330" y="1562944"/>
                </a:lnTo>
                <a:lnTo>
                  <a:pt x="106690" y="1585422"/>
                </a:lnTo>
                <a:lnTo>
                  <a:pt x="146773" y="1599744"/>
                </a:lnTo>
                <a:lnTo>
                  <a:pt x="190436" y="1604772"/>
                </a:lnTo>
                <a:lnTo>
                  <a:pt x="2569464" y="1604772"/>
                </a:lnTo>
                <a:lnTo>
                  <a:pt x="2613166" y="1599744"/>
                </a:lnTo>
                <a:lnTo>
                  <a:pt x="2653272" y="1585422"/>
                </a:lnTo>
                <a:lnTo>
                  <a:pt x="2688642" y="1562944"/>
                </a:lnTo>
                <a:lnTo>
                  <a:pt x="2718136" y="1533450"/>
                </a:lnTo>
                <a:lnTo>
                  <a:pt x="2740614" y="1498080"/>
                </a:lnTo>
                <a:lnTo>
                  <a:pt x="2754936" y="1457974"/>
                </a:lnTo>
                <a:lnTo>
                  <a:pt x="2759964" y="1414272"/>
                </a:lnTo>
                <a:lnTo>
                  <a:pt x="2759964" y="190500"/>
                </a:lnTo>
                <a:lnTo>
                  <a:pt x="2754936" y="146797"/>
                </a:lnTo>
                <a:lnTo>
                  <a:pt x="2740614" y="106691"/>
                </a:lnTo>
                <a:lnTo>
                  <a:pt x="2718136" y="71321"/>
                </a:lnTo>
                <a:lnTo>
                  <a:pt x="2688642" y="41827"/>
                </a:lnTo>
                <a:lnTo>
                  <a:pt x="2653272" y="19349"/>
                </a:lnTo>
                <a:lnTo>
                  <a:pt x="2613166" y="5027"/>
                </a:lnTo>
                <a:lnTo>
                  <a:pt x="2569464" y="0"/>
                </a:lnTo>
                <a:close/>
              </a:path>
            </a:pathLst>
          </a:custGeom>
          <a:solidFill>
            <a:srgbClr val="DCBC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31366" y="3861054"/>
            <a:ext cx="1677670" cy="1061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6695">
              <a:lnSpc>
                <a:spcPct val="100000"/>
              </a:lnSpc>
              <a:spcBef>
                <a:spcPts val="95"/>
              </a:spcBef>
            </a:pP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Action  Cr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ato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2164" y="6301740"/>
            <a:ext cx="2760345" cy="1605280"/>
          </a:xfrm>
          <a:custGeom>
            <a:avLst/>
            <a:gdLst/>
            <a:ahLst/>
            <a:cxnLst/>
            <a:rect l="l" t="t" r="r" b="b"/>
            <a:pathLst>
              <a:path w="2760345" h="1605279">
                <a:moveTo>
                  <a:pt x="2569464" y="0"/>
                </a:moveTo>
                <a:lnTo>
                  <a:pt x="190500" y="0"/>
                </a:lnTo>
                <a:lnTo>
                  <a:pt x="146797" y="5027"/>
                </a:lnTo>
                <a:lnTo>
                  <a:pt x="106691" y="19349"/>
                </a:lnTo>
                <a:lnTo>
                  <a:pt x="71321" y="41827"/>
                </a:lnTo>
                <a:lnTo>
                  <a:pt x="41827" y="71321"/>
                </a:lnTo>
                <a:lnTo>
                  <a:pt x="19349" y="106691"/>
                </a:lnTo>
                <a:lnTo>
                  <a:pt x="5027" y="146797"/>
                </a:lnTo>
                <a:lnTo>
                  <a:pt x="0" y="190500"/>
                </a:lnTo>
                <a:lnTo>
                  <a:pt x="0" y="1414272"/>
                </a:lnTo>
                <a:lnTo>
                  <a:pt x="5027" y="1457974"/>
                </a:lnTo>
                <a:lnTo>
                  <a:pt x="19349" y="1498080"/>
                </a:lnTo>
                <a:lnTo>
                  <a:pt x="41827" y="1533450"/>
                </a:lnTo>
                <a:lnTo>
                  <a:pt x="71321" y="1562944"/>
                </a:lnTo>
                <a:lnTo>
                  <a:pt x="106691" y="1585422"/>
                </a:lnTo>
                <a:lnTo>
                  <a:pt x="146797" y="1599744"/>
                </a:lnTo>
                <a:lnTo>
                  <a:pt x="190500" y="1604772"/>
                </a:lnTo>
                <a:lnTo>
                  <a:pt x="2569464" y="1604772"/>
                </a:lnTo>
                <a:lnTo>
                  <a:pt x="2613166" y="1599744"/>
                </a:lnTo>
                <a:lnTo>
                  <a:pt x="2653272" y="1585422"/>
                </a:lnTo>
                <a:lnTo>
                  <a:pt x="2688642" y="1562944"/>
                </a:lnTo>
                <a:lnTo>
                  <a:pt x="2718136" y="1533450"/>
                </a:lnTo>
                <a:lnTo>
                  <a:pt x="2740614" y="1498080"/>
                </a:lnTo>
                <a:lnTo>
                  <a:pt x="2754936" y="1457974"/>
                </a:lnTo>
                <a:lnTo>
                  <a:pt x="2759964" y="1414272"/>
                </a:lnTo>
                <a:lnTo>
                  <a:pt x="2759964" y="190500"/>
                </a:lnTo>
                <a:lnTo>
                  <a:pt x="2754936" y="146797"/>
                </a:lnTo>
                <a:lnTo>
                  <a:pt x="2740614" y="106691"/>
                </a:lnTo>
                <a:lnTo>
                  <a:pt x="2718136" y="71321"/>
                </a:lnTo>
                <a:lnTo>
                  <a:pt x="2688642" y="41827"/>
                </a:lnTo>
                <a:lnTo>
                  <a:pt x="2653272" y="19349"/>
                </a:lnTo>
                <a:lnTo>
                  <a:pt x="2613166" y="5027"/>
                </a:lnTo>
                <a:lnTo>
                  <a:pt x="2569464" y="0"/>
                </a:lnTo>
                <a:close/>
              </a:path>
            </a:pathLst>
          </a:custGeom>
          <a:solidFill>
            <a:srgbClr val="51A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53728" y="3599688"/>
            <a:ext cx="2760345" cy="1605280"/>
          </a:xfrm>
          <a:custGeom>
            <a:avLst/>
            <a:gdLst/>
            <a:ahLst/>
            <a:cxnLst/>
            <a:rect l="l" t="t" r="r" b="b"/>
            <a:pathLst>
              <a:path w="2760345" h="1605279">
                <a:moveTo>
                  <a:pt x="2569464" y="0"/>
                </a:moveTo>
                <a:lnTo>
                  <a:pt x="190500" y="0"/>
                </a:lnTo>
                <a:lnTo>
                  <a:pt x="146797" y="5027"/>
                </a:lnTo>
                <a:lnTo>
                  <a:pt x="106691" y="19349"/>
                </a:lnTo>
                <a:lnTo>
                  <a:pt x="71321" y="41827"/>
                </a:lnTo>
                <a:lnTo>
                  <a:pt x="41827" y="71321"/>
                </a:lnTo>
                <a:lnTo>
                  <a:pt x="19349" y="106691"/>
                </a:lnTo>
                <a:lnTo>
                  <a:pt x="5027" y="146797"/>
                </a:lnTo>
                <a:lnTo>
                  <a:pt x="0" y="190500"/>
                </a:lnTo>
                <a:lnTo>
                  <a:pt x="0" y="1414272"/>
                </a:lnTo>
                <a:lnTo>
                  <a:pt x="5027" y="1457974"/>
                </a:lnTo>
                <a:lnTo>
                  <a:pt x="19349" y="1498080"/>
                </a:lnTo>
                <a:lnTo>
                  <a:pt x="41827" y="1533450"/>
                </a:lnTo>
                <a:lnTo>
                  <a:pt x="71321" y="1562944"/>
                </a:lnTo>
                <a:lnTo>
                  <a:pt x="106691" y="1585422"/>
                </a:lnTo>
                <a:lnTo>
                  <a:pt x="146797" y="1599744"/>
                </a:lnTo>
                <a:lnTo>
                  <a:pt x="190500" y="1604772"/>
                </a:lnTo>
                <a:lnTo>
                  <a:pt x="2569464" y="1604772"/>
                </a:lnTo>
                <a:lnTo>
                  <a:pt x="2613166" y="1599744"/>
                </a:lnTo>
                <a:lnTo>
                  <a:pt x="2653272" y="1585422"/>
                </a:lnTo>
                <a:lnTo>
                  <a:pt x="2688642" y="1562944"/>
                </a:lnTo>
                <a:lnTo>
                  <a:pt x="2718136" y="1533450"/>
                </a:lnTo>
                <a:lnTo>
                  <a:pt x="2740614" y="1498080"/>
                </a:lnTo>
                <a:lnTo>
                  <a:pt x="2754936" y="1457974"/>
                </a:lnTo>
                <a:lnTo>
                  <a:pt x="2759964" y="1414272"/>
                </a:lnTo>
                <a:lnTo>
                  <a:pt x="2759964" y="190500"/>
                </a:lnTo>
                <a:lnTo>
                  <a:pt x="2754936" y="146797"/>
                </a:lnTo>
                <a:lnTo>
                  <a:pt x="2740614" y="106691"/>
                </a:lnTo>
                <a:lnTo>
                  <a:pt x="2718136" y="71321"/>
                </a:lnTo>
                <a:lnTo>
                  <a:pt x="2688642" y="41827"/>
                </a:lnTo>
                <a:lnTo>
                  <a:pt x="2653272" y="19349"/>
                </a:lnTo>
                <a:lnTo>
                  <a:pt x="2613166" y="5027"/>
                </a:lnTo>
                <a:lnTo>
                  <a:pt x="2569464" y="0"/>
                </a:lnTo>
                <a:close/>
              </a:path>
            </a:pathLst>
          </a:custGeom>
          <a:solidFill>
            <a:srgbClr val="773E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2784" y="5202935"/>
            <a:ext cx="460375" cy="1100455"/>
          </a:xfrm>
          <a:custGeom>
            <a:avLst/>
            <a:gdLst/>
            <a:ahLst/>
            <a:cxnLst/>
            <a:rect l="l" t="t" r="r" b="b"/>
            <a:pathLst>
              <a:path w="460375" h="1100454">
                <a:moveTo>
                  <a:pt x="460247" y="719836"/>
                </a:moveTo>
                <a:lnTo>
                  <a:pt x="0" y="719836"/>
                </a:lnTo>
                <a:lnTo>
                  <a:pt x="230123" y="1100327"/>
                </a:lnTo>
                <a:lnTo>
                  <a:pt x="460247" y="719836"/>
                </a:lnTo>
                <a:close/>
              </a:path>
              <a:path w="460375" h="1100454">
                <a:moveTo>
                  <a:pt x="289560" y="0"/>
                </a:moveTo>
                <a:lnTo>
                  <a:pt x="170687" y="0"/>
                </a:lnTo>
                <a:lnTo>
                  <a:pt x="170687" y="719836"/>
                </a:lnTo>
                <a:lnTo>
                  <a:pt x="289560" y="719836"/>
                </a:lnTo>
                <a:lnTo>
                  <a:pt x="289560" y="0"/>
                </a:lnTo>
                <a:close/>
              </a:path>
            </a:pathLst>
          </a:custGeom>
          <a:solidFill>
            <a:srgbClr val="6FBE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71344" y="4401311"/>
            <a:ext cx="4131945" cy="2702560"/>
          </a:xfrm>
          <a:custGeom>
            <a:avLst/>
            <a:gdLst/>
            <a:ahLst/>
            <a:cxnLst/>
            <a:rect l="l" t="t" r="r" b="b"/>
            <a:pathLst>
              <a:path w="4131945" h="2702559">
                <a:moveTo>
                  <a:pt x="4131690" y="2702560"/>
                </a:moveTo>
                <a:lnTo>
                  <a:pt x="0" y="0"/>
                </a:lnTo>
              </a:path>
            </a:pathLst>
          </a:custGeom>
          <a:ln w="88392">
            <a:solidFill>
              <a:srgbClr val="6FBE4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1220" y="5004815"/>
            <a:ext cx="460375" cy="398145"/>
          </a:xfrm>
          <a:custGeom>
            <a:avLst/>
            <a:gdLst/>
            <a:ahLst/>
            <a:cxnLst/>
            <a:rect l="l" t="t" r="r" b="b"/>
            <a:pathLst>
              <a:path w="460375" h="398145">
                <a:moveTo>
                  <a:pt x="230124" y="0"/>
                </a:moveTo>
                <a:lnTo>
                  <a:pt x="0" y="397763"/>
                </a:lnTo>
                <a:lnTo>
                  <a:pt x="460248" y="397763"/>
                </a:lnTo>
                <a:lnTo>
                  <a:pt x="230124" y="0"/>
                </a:lnTo>
                <a:close/>
              </a:path>
            </a:pathLst>
          </a:custGeom>
          <a:solidFill>
            <a:srgbClr val="6FBE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2944" y="3866388"/>
            <a:ext cx="1409700" cy="460375"/>
          </a:xfrm>
          <a:custGeom>
            <a:avLst/>
            <a:gdLst/>
            <a:ahLst/>
            <a:cxnLst/>
            <a:rect l="l" t="t" r="r" b="b"/>
            <a:pathLst>
              <a:path w="1409700" h="460375">
                <a:moveTo>
                  <a:pt x="1029207" y="0"/>
                </a:moveTo>
                <a:lnTo>
                  <a:pt x="1029207" y="170687"/>
                </a:lnTo>
                <a:lnTo>
                  <a:pt x="0" y="170687"/>
                </a:lnTo>
                <a:lnTo>
                  <a:pt x="0" y="289560"/>
                </a:lnTo>
                <a:lnTo>
                  <a:pt x="1029207" y="289560"/>
                </a:lnTo>
                <a:lnTo>
                  <a:pt x="1029207" y="460248"/>
                </a:lnTo>
                <a:lnTo>
                  <a:pt x="1409700" y="230124"/>
                </a:lnTo>
                <a:lnTo>
                  <a:pt x="1029207" y="0"/>
                </a:lnTo>
                <a:close/>
              </a:path>
            </a:pathLst>
          </a:custGeom>
          <a:solidFill>
            <a:srgbClr val="6FBE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31252" y="4567428"/>
            <a:ext cx="1582420" cy="460375"/>
          </a:xfrm>
          <a:custGeom>
            <a:avLst/>
            <a:gdLst/>
            <a:ahLst/>
            <a:cxnLst/>
            <a:rect l="l" t="t" r="r" b="b"/>
            <a:pathLst>
              <a:path w="1582420" h="460375">
                <a:moveTo>
                  <a:pt x="380492" y="0"/>
                </a:moveTo>
                <a:lnTo>
                  <a:pt x="0" y="230124"/>
                </a:lnTo>
                <a:lnTo>
                  <a:pt x="380492" y="460248"/>
                </a:lnTo>
                <a:lnTo>
                  <a:pt x="380492" y="289560"/>
                </a:lnTo>
                <a:lnTo>
                  <a:pt x="1581912" y="289560"/>
                </a:lnTo>
                <a:lnTo>
                  <a:pt x="1581912" y="170687"/>
                </a:lnTo>
                <a:lnTo>
                  <a:pt x="380492" y="170687"/>
                </a:lnTo>
                <a:lnTo>
                  <a:pt x="380492" y="0"/>
                </a:lnTo>
                <a:close/>
              </a:path>
            </a:pathLst>
          </a:custGeom>
          <a:solidFill>
            <a:srgbClr val="6FBE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57704" y="2936494"/>
            <a:ext cx="3253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disp</a:t>
            </a:r>
            <a:r>
              <a:rPr sz="3600" dirty="0">
                <a:latin typeface="Arial"/>
                <a:cs typeface="Arial"/>
              </a:rPr>
              <a:t>a</a:t>
            </a:r>
            <a:r>
              <a:rPr sz="3600" spc="-5" dirty="0">
                <a:latin typeface="Arial"/>
                <a:cs typeface="Arial"/>
              </a:rPr>
              <a:t>tch(action)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31252" y="3866388"/>
            <a:ext cx="1582420" cy="460375"/>
          </a:xfrm>
          <a:custGeom>
            <a:avLst/>
            <a:gdLst/>
            <a:ahLst/>
            <a:cxnLst/>
            <a:rect l="l" t="t" r="r" b="b"/>
            <a:pathLst>
              <a:path w="1582420" h="460375">
                <a:moveTo>
                  <a:pt x="1201420" y="0"/>
                </a:moveTo>
                <a:lnTo>
                  <a:pt x="1201420" y="170687"/>
                </a:lnTo>
                <a:lnTo>
                  <a:pt x="0" y="170687"/>
                </a:lnTo>
                <a:lnTo>
                  <a:pt x="0" y="289560"/>
                </a:lnTo>
                <a:lnTo>
                  <a:pt x="1201420" y="289560"/>
                </a:lnTo>
                <a:lnTo>
                  <a:pt x="1201420" y="460248"/>
                </a:lnTo>
                <a:lnTo>
                  <a:pt x="1581912" y="230124"/>
                </a:lnTo>
                <a:lnTo>
                  <a:pt x="1201420" y="0"/>
                </a:lnTo>
                <a:close/>
              </a:path>
            </a:pathLst>
          </a:custGeom>
          <a:solidFill>
            <a:srgbClr val="6FBE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4553" y="4097273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>
                <a:moveTo>
                  <a:pt x="2496312" y="0"/>
                </a:moveTo>
                <a:lnTo>
                  <a:pt x="0" y="0"/>
                </a:lnTo>
              </a:path>
            </a:pathLst>
          </a:custGeom>
          <a:ln w="102107">
            <a:solidFill>
              <a:srgbClr val="6FBE41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2119" y="5076825"/>
            <a:ext cx="9334500" cy="311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845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(ne</a:t>
            </a:r>
            <a:r>
              <a:rPr sz="3600" dirty="0">
                <a:latin typeface="Arial"/>
                <a:cs typeface="Arial"/>
              </a:rPr>
              <a:t>wState)</a:t>
            </a:r>
            <a:endParaRPr sz="3600">
              <a:latin typeface="Arial"/>
              <a:cs typeface="Arial"/>
            </a:endParaRPr>
          </a:p>
          <a:p>
            <a:pPr marL="4526280">
              <a:lnSpc>
                <a:spcPts val="3845"/>
              </a:lnSpc>
            </a:pPr>
            <a:r>
              <a:rPr sz="3600" dirty="0">
                <a:latin typeface="Arial"/>
                <a:cs typeface="Arial"/>
              </a:rPr>
              <a:t>(state)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Times New Roman"/>
              <a:cs typeface="Times New Roman"/>
            </a:endParaRPr>
          </a:p>
          <a:p>
            <a:pPr marL="4829175" marR="2055495" indent="657860">
              <a:lnSpc>
                <a:spcPct val="100000"/>
              </a:lnSpc>
            </a:pP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React  Comp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3600" spc="-5" dirty="0">
                <a:latin typeface="Arial"/>
                <a:cs typeface="Arial"/>
              </a:rPr>
              <a:t>Interaction e.g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onClick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0769600" y="9104699"/>
            <a:ext cx="18954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5974460" y="2936494"/>
            <a:ext cx="5594985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95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(previousState,</a:t>
            </a:r>
            <a:r>
              <a:rPr sz="3600" spc="-4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action)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737610" algn="l"/>
              </a:tabLst>
            </a:pP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Store	Re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ucers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47772"/>
            <a:ext cx="13004292" cy="546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5086" y="462736"/>
            <a:ext cx="9841865" cy="2074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7325" marR="5080" indent="-1445260">
              <a:lnSpc>
                <a:spcPct val="100299"/>
              </a:lnSpc>
              <a:spcBef>
                <a:spcPts val="95"/>
              </a:spcBef>
            </a:pPr>
            <a:r>
              <a:rPr sz="6700" spc="10" dirty="0"/>
              <a:t>Feels </a:t>
            </a:r>
            <a:r>
              <a:rPr sz="6700" spc="5" dirty="0"/>
              <a:t>like </a:t>
            </a:r>
            <a:r>
              <a:rPr sz="6700" spc="10" dirty="0"/>
              <a:t>Fear </a:t>
            </a:r>
            <a:r>
              <a:rPr sz="6700" spc="5" dirty="0"/>
              <a:t>just</a:t>
            </a:r>
            <a:r>
              <a:rPr sz="6700" spc="-114" dirty="0"/>
              <a:t> </a:t>
            </a:r>
            <a:r>
              <a:rPr sz="6700" spc="10" dirty="0"/>
              <a:t>turned  </a:t>
            </a:r>
            <a:r>
              <a:rPr sz="6700" spc="5" dirty="0"/>
              <a:t>into </a:t>
            </a:r>
            <a:r>
              <a:rPr sz="6700" spc="10" dirty="0"/>
              <a:t>a</a:t>
            </a:r>
            <a:r>
              <a:rPr sz="6700" spc="-35" dirty="0"/>
              <a:t> </a:t>
            </a:r>
            <a:r>
              <a:rPr sz="6700" spc="5" dirty="0"/>
              <a:t>Superpower</a:t>
            </a:r>
            <a:endParaRPr sz="67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500" y="876300"/>
            <a:ext cx="651890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Babel </a:t>
            </a:r>
            <a:r>
              <a:rPr dirty="0"/>
              <a:t>-</a:t>
            </a:r>
            <a:r>
              <a:rPr spc="-150" dirty="0"/>
              <a:t> </a:t>
            </a:r>
            <a:r>
              <a:rPr spc="70" dirty="0"/>
              <a:t>użycie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696089"/>
            <a:ext cx="1460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100" y="2628900"/>
            <a:ext cx="8590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Online </a:t>
            </a:r>
            <a:r>
              <a:rPr sz="3600" dirty="0">
                <a:latin typeface="Arial"/>
                <a:cs typeface="Arial"/>
              </a:rPr>
              <a:t>wizard:</a:t>
            </a:r>
            <a:r>
              <a:rPr sz="3600" spc="20" dirty="0">
                <a:latin typeface="Arial"/>
                <a:cs typeface="Arial"/>
              </a:rPr>
              <a:t> </a:t>
            </a:r>
            <a:r>
              <a:rPr sz="3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http://babeljs.io/docs/setup/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5800" y="3492500"/>
            <a:ext cx="8229600" cy="626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9777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7205" y="872693"/>
            <a:ext cx="28511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9877" y="4846701"/>
            <a:ext cx="407352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action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{ 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type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 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'ADD_TODO'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, 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text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'Call</a:t>
            </a:r>
            <a:r>
              <a:rPr sz="2800" spc="-120" dirty="0">
                <a:solidFill>
                  <a:srgbClr val="1A76B6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Mom'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,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1929" y="872693"/>
            <a:ext cx="652399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Action</a:t>
            </a:r>
            <a:r>
              <a:rPr spc="-65" dirty="0"/>
              <a:t> </a:t>
            </a:r>
            <a:r>
              <a:rPr dirty="0"/>
              <a:t>Creator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8588" y="3139567"/>
            <a:ext cx="726440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function </a:t>
            </a:r>
            <a:r>
              <a:rPr sz="2800" spc="-5" dirty="0">
                <a:solidFill>
                  <a:srgbClr val="DC45F0"/>
                </a:solidFill>
                <a:latin typeface="Courier New"/>
                <a:cs typeface="Courier New"/>
              </a:rPr>
              <a:t>addTodo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text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</a:t>
            </a:r>
            <a:r>
              <a:rPr sz="2800" spc="-10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437515" marR="508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trimmedText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</a:t>
            </a:r>
            <a:r>
              <a:rPr sz="2800" spc="-13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text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spc="-5" dirty="0">
                <a:solidFill>
                  <a:srgbClr val="DC45F0"/>
                </a:solidFill>
                <a:latin typeface="Courier New"/>
                <a:cs typeface="Courier New"/>
              </a:rPr>
              <a:t>trim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();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return</a:t>
            </a:r>
            <a:r>
              <a:rPr sz="2800" spc="-4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862965" marR="2558415">
              <a:lnSpc>
                <a:spcPct val="100000"/>
              </a:lnSpc>
            </a:pP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type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'ADD_TODO'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, 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text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</a:t>
            </a:r>
            <a:r>
              <a:rPr sz="2800" spc="-10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trimmedText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,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34900" y="6980681"/>
            <a:ext cx="1091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')</a:t>
            </a:r>
            <a:r>
              <a:rPr sz="2800" spc="-100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546774"/>
                </a:solidFill>
                <a:latin typeface="Courier New"/>
                <a:cs typeface="Courier New"/>
              </a:rPr>
              <a:t>}</a:t>
            </a:r>
            <a:r>
              <a:rPr sz="2800" dirty="0">
                <a:solidFill>
                  <a:srgbClr val="FF493D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8588" y="6980681"/>
            <a:ext cx="938847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&lt;button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onClick={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dispatch(addTodo('Call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Mom  Add</a:t>
            </a:r>
            <a:r>
              <a:rPr sz="2800" spc="-30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Todo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&lt;/button&gt;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17480" y="5817108"/>
            <a:ext cx="2687320" cy="736600"/>
          </a:xfrm>
          <a:custGeom>
            <a:avLst/>
            <a:gdLst/>
            <a:ahLst/>
            <a:cxnLst/>
            <a:rect l="l" t="t" r="r" b="b"/>
            <a:pathLst>
              <a:path w="2687319" h="736600">
                <a:moveTo>
                  <a:pt x="0" y="736091"/>
                </a:moveTo>
                <a:lnTo>
                  <a:pt x="2686812" y="736091"/>
                </a:lnTo>
                <a:lnTo>
                  <a:pt x="2686812" y="0"/>
                </a:lnTo>
                <a:lnTo>
                  <a:pt x="0" y="0"/>
                </a:lnTo>
                <a:lnTo>
                  <a:pt x="0" y="736091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10061" y="5950966"/>
            <a:ext cx="15087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actions.js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0693400" y="9104699"/>
            <a:ext cx="19716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7809" y="872693"/>
            <a:ext cx="38703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Reducer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5642" y="2712847"/>
            <a:ext cx="8323580" cy="514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todos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(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state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[],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action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 =&gt;</a:t>
            </a:r>
            <a:r>
              <a:rPr sz="2800" spc="-165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switch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action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type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</a:t>
            </a:r>
            <a:r>
              <a:rPr sz="2800" spc="-9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1287780" marR="4043045" indent="-42545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case</a:t>
            </a:r>
            <a:r>
              <a:rPr sz="2800" spc="-9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'ADD_TODO'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return</a:t>
            </a:r>
            <a:r>
              <a:rPr sz="2800" spc="-45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[</a:t>
            </a:r>
            <a:endParaRPr sz="2800">
              <a:latin typeface="Courier New"/>
              <a:cs typeface="Courier New"/>
            </a:endParaRPr>
          </a:p>
          <a:p>
            <a:pPr marL="171513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...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state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,</a:t>
            </a:r>
            <a:endParaRPr sz="2800">
              <a:latin typeface="Courier New"/>
              <a:cs typeface="Courier New"/>
            </a:endParaRPr>
          </a:p>
          <a:p>
            <a:pPr marL="171513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2139950" marR="2339975">
              <a:lnSpc>
                <a:spcPct val="100000"/>
              </a:lnSpc>
            </a:pP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text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</a:t>
            </a:r>
            <a:r>
              <a:rPr sz="2800" spc="-11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action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text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, 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completed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</a:t>
            </a:r>
            <a:r>
              <a:rPr sz="2800" spc="-7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false</a:t>
            </a:r>
            <a:endParaRPr sz="2800">
              <a:latin typeface="Courier New"/>
              <a:cs typeface="Courier New"/>
            </a:endParaRPr>
          </a:p>
          <a:p>
            <a:pPr marL="171513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 marL="128778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]</a:t>
            </a:r>
            <a:endParaRPr sz="2800">
              <a:latin typeface="Courier New"/>
              <a:cs typeface="Courier New"/>
            </a:endParaRPr>
          </a:p>
          <a:p>
            <a:pPr marL="1287780" marR="4469130" indent="-42545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default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: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return</a:t>
            </a:r>
            <a:r>
              <a:rPr sz="2800" spc="-9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state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5642" y="7834376"/>
            <a:ext cx="6642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17480" y="8093964"/>
            <a:ext cx="2687320" cy="736600"/>
          </a:xfrm>
          <a:custGeom>
            <a:avLst/>
            <a:gdLst/>
            <a:ahLst/>
            <a:cxnLst/>
            <a:rect l="l" t="t" r="r" b="b"/>
            <a:pathLst>
              <a:path w="2687319" h="736600">
                <a:moveTo>
                  <a:pt x="0" y="736092"/>
                </a:moveTo>
                <a:lnTo>
                  <a:pt x="2686812" y="736092"/>
                </a:lnTo>
                <a:lnTo>
                  <a:pt x="2686812" y="0"/>
                </a:lnTo>
                <a:lnTo>
                  <a:pt x="0" y="0"/>
                </a:lnTo>
                <a:lnTo>
                  <a:pt x="0" y="736092"/>
                </a:lnTo>
                <a:close/>
              </a:path>
            </a:pathLst>
          </a:custGeom>
          <a:solidFill>
            <a:srgbClr val="DCD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81156" y="8228482"/>
            <a:ext cx="1769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reducers.js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5326" y="872693"/>
            <a:ext cx="245618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Store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5267" y="3566286"/>
            <a:ext cx="10242550" cy="4293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4505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createStore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from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'redux'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todoReducer from</a:t>
            </a:r>
            <a:r>
              <a:rPr sz="2800" spc="-110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'../reducers'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let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store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</a:t>
            </a:r>
            <a:r>
              <a:rPr sz="2800" spc="-5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DC45F0"/>
                </a:solidFill>
                <a:latin typeface="Courier New"/>
                <a:cs typeface="Courier New"/>
              </a:rPr>
              <a:t>createStore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todoReducer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)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437515" marR="3620770" indent="-425450">
              <a:lnSpc>
                <a:spcPct val="100000"/>
              </a:lnSpc>
            </a:pP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store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subscribe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(() =&gt; 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console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log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store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b="1" spc="-10" dirty="0">
                <a:solidFill>
                  <a:srgbClr val="DC45F0"/>
                </a:solidFill>
                <a:latin typeface="Courier New"/>
                <a:cs typeface="Courier New"/>
              </a:rPr>
              <a:t>getState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()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store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b="1" spc="-10" dirty="0">
                <a:solidFill>
                  <a:srgbClr val="DC45F0"/>
                </a:solidFill>
                <a:latin typeface="Courier New"/>
                <a:cs typeface="Courier New"/>
              </a:rPr>
              <a:t>dispatch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addTodo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'Learn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about</a:t>
            </a:r>
            <a:r>
              <a:rPr sz="2800" spc="-30" dirty="0">
                <a:solidFill>
                  <a:srgbClr val="1A76B6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reducers'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));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store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b="1" spc="-10" dirty="0">
                <a:solidFill>
                  <a:srgbClr val="DC45F0"/>
                </a:solidFill>
                <a:latin typeface="Courier New"/>
                <a:cs typeface="Courier New"/>
              </a:rPr>
              <a:t>dispatch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addTodo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‘Call</a:t>
            </a:r>
            <a:r>
              <a:rPr sz="2800" spc="-50" dirty="0">
                <a:solidFill>
                  <a:srgbClr val="1A76B6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Mom'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));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769600" y="9104699"/>
            <a:ext cx="18954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561" y="930605"/>
            <a:ext cx="10977245" cy="1136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250" spc="15" dirty="0"/>
              <a:t>Connect React with</a:t>
            </a:r>
            <a:r>
              <a:rPr sz="7250" spc="-80" dirty="0"/>
              <a:t> </a:t>
            </a:r>
            <a:r>
              <a:rPr sz="7250" spc="20" dirty="0"/>
              <a:t>Redux</a:t>
            </a:r>
            <a:endParaRPr sz="7250"/>
          </a:p>
        </p:txBody>
      </p:sp>
      <p:sp>
        <p:nvSpPr>
          <p:cNvPr id="3" name="object 3"/>
          <p:cNvSpPr txBox="1"/>
          <p:nvPr/>
        </p:nvSpPr>
        <p:spPr>
          <a:xfrm>
            <a:off x="721868" y="2712847"/>
            <a:ext cx="11304270" cy="6000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25704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React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from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'react'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 import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ReactDOM from</a:t>
            </a:r>
            <a:r>
              <a:rPr sz="2800" spc="-135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'react-dom'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  <a:endParaRPr sz="2800">
              <a:latin typeface="Courier New"/>
              <a:cs typeface="Courier New"/>
            </a:endParaRPr>
          </a:p>
          <a:p>
            <a:pPr marL="12700" marR="2981325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createStore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from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'redux'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Provider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from</a:t>
            </a:r>
            <a:r>
              <a:rPr sz="2800" spc="-130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'react-redux'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todoApp from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'./reducers'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App from</a:t>
            </a:r>
            <a:r>
              <a:rPr sz="2800" spc="-75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'./containers/App'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let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store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</a:t>
            </a:r>
            <a:r>
              <a:rPr sz="2800" spc="-5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createStore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todoApp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let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exampleNode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document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getElementById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'example'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); 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ReactDOM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.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render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endParaRPr sz="2800">
              <a:latin typeface="Courier New"/>
              <a:cs typeface="Courier New"/>
            </a:endParaRPr>
          </a:p>
          <a:p>
            <a:pPr marL="437515" marR="1704339">
              <a:lnSpc>
                <a:spcPct val="100000"/>
              </a:lnSpc>
            </a:pP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Provider 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store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={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store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}&gt;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App /&gt;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&lt;/Provider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, 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exampleNode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0825" y="872693"/>
            <a:ext cx="1056195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Connect React</a:t>
            </a:r>
            <a:r>
              <a:rPr spc="-80" dirty="0"/>
              <a:t> </a:t>
            </a:r>
            <a:r>
              <a:rPr dirty="0"/>
              <a:t>+Redux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868" y="2926206"/>
            <a:ext cx="11301730" cy="5573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React 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from</a:t>
            </a:r>
            <a:r>
              <a:rPr sz="2800" spc="-65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'react'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{ 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connect 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} 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from</a:t>
            </a:r>
            <a:r>
              <a:rPr sz="2800" b="1" spc="-105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1A76B6"/>
                </a:solidFill>
                <a:latin typeface="Courier New"/>
                <a:cs typeface="Courier New"/>
              </a:rPr>
              <a:t>'react-redux'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import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addTodo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from</a:t>
            </a:r>
            <a:r>
              <a:rPr sz="2800" spc="-120" dirty="0">
                <a:solidFill>
                  <a:srgbClr val="546774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'../actions.js'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437515" marR="3622675" indent="-42545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const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App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 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{</a:t>
            </a:r>
            <a:r>
              <a:rPr sz="2800" b="1" spc="-10" dirty="0">
                <a:solidFill>
                  <a:srgbClr val="546774"/>
                </a:solidFill>
                <a:latin typeface="Courier New"/>
                <a:cs typeface="Courier New"/>
              </a:rPr>
              <a:t>dispatch</a:t>
            </a:r>
            <a:r>
              <a:rPr sz="2800" b="1" spc="-10" dirty="0">
                <a:solidFill>
                  <a:srgbClr val="686868"/>
                </a:solidFill>
                <a:latin typeface="Courier New"/>
                <a:cs typeface="Courier New"/>
              </a:rPr>
              <a:t>, </a:t>
            </a:r>
            <a:r>
              <a:rPr sz="2800" b="1" spc="-5" dirty="0">
                <a:solidFill>
                  <a:srgbClr val="546774"/>
                </a:solidFill>
                <a:latin typeface="Courier New"/>
                <a:cs typeface="Courier New"/>
              </a:rPr>
              <a:t>state</a:t>
            </a:r>
            <a:r>
              <a:rPr sz="2800" b="1" spc="-5" dirty="0">
                <a:solidFill>
                  <a:srgbClr val="686868"/>
                </a:solidFill>
                <a:latin typeface="Courier New"/>
                <a:cs typeface="Courier New"/>
              </a:rPr>
              <a:t>}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 =&gt;</a:t>
            </a:r>
            <a:r>
              <a:rPr sz="2800" spc="-140" dirty="0">
                <a:solidFill>
                  <a:srgbClr val="68686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{  </a:t>
            </a: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return</a:t>
            </a:r>
            <a:r>
              <a:rPr sz="2800" spc="-40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endParaRPr sz="2800">
              <a:latin typeface="Courier New"/>
              <a:cs typeface="Courier New"/>
            </a:endParaRPr>
          </a:p>
          <a:p>
            <a:pPr marL="1287780" marR="5080" indent="-42545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button onClick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={ </a:t>
            </a:r>
            <a:r>
              <a:rPr sz="2800" b="1" spc="-10" dirty="0">
                <a:solidFill>
                  <a:srgbClr val="DC45F0"/>
                </a:solidFill>
                <a:latin typeface="Courier New"/>
                <a:cs typeface="Courier New"/>
              </a:rPr>
              <a:t>dispatch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DC45F0"/>
                </a:solidFill>
                <a:latin typeface="Courier New"/>
                <a:cs typeface="Courier New"/>
              </a:rPr>
              <a:t>addTodo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1A76B6"/>
                </a:solidFill>
                <a:latin typeface="Courier New"/>
                <a:cs typeface="Courier New"/>
              </a:rPr>
              <a:t>'Call </a:t>
            </a:r>
            <a:r>
              <a:rPr sz="2800" spc="-5" dirty="0">
                <a:solidFill>
                  <a:srgbClr val="1A76B6"/>
                </a:solidFill>
                <a:latin typeface="Courier New"/>
                <a:cs typeface="Courier New"/>
              </a:rPr>
              <a:t>Mom'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 </a:t>
            </a:r>
            <a:r>
              <a:rPr sz="2800" spc="-10" dirty="0">
                <a:solidFill>
                  <a:srgbClr val="686868"/>
                </a:solidFill>
                <a:latin typeface="Courier New"/>
                <a:cs typeface="Courier New"/>
              </a:rPr>
              <a:t>}&gt;  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Add</a:t>
            </a:r>
            <a:r>
              <a:rPr sz="2800" spc="-10" dirty="0">
                <a:solidFill>
                  <a:srgbClr val="546774"/>
                </a:solidFill>
                <a:latin typeface="Courier New"/>
                <a:cs typeface="Courier New"/>
              </a:rPr>
              <a:t> Todo</a:t>
            </a:r>
            <a:endParaRPr sz="2800">
              <a:latin typeface="Courier New"/>
              <a:cs typeface="Courier New"/>
            </a:endParaRPr>
          </a:p>
          <a:p>
            <a:pPr marL="86296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&lt;/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&gt;</a:t>
            </a:r>
            <a:endParaRPr sz="2800">
              <a:latin typeface="Courier New"/>
              <a:cs typeface="Courier New"/>
            </a:endParaRPr>
          </a:p>
          <a:p>
            <a:pPr marL="437515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};</a:t>
            </a:r>
            <a:endParaRPr sz="2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493D"/>
                </a:solidFill>
                <a:latin typeface="Courier New"/>
                <a:cs typeface="Courier New"/>
              </a:rPr>
              <a:t>export </a:t>
            </a:r>
            <a:r>
              <a:rPr sz="2800" spc="-10" dirty="0">
                <a:solidFill>
                  <a:srgbClr val="FF493D"/>
                </a:solidFill>
                <a:latin typeface="Courier New"/>
                <a:cs typeface="Courier New"/>
              </a:rPr>
              <a:t>default</a:t>
            </a:r>
            <a:r>
              <a:rPr sz="2800" spc="-55" dirty="0">
                <a:solidFill>
                  <a:srgbClr val="FF493D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DC45F0"/>
                </a:solidFill>
                <a:latin typeface="Courier New"/>
                <a:cs typeface="Courier New"/>
              </a:rPr>
              <a:t>connect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546774"/>
                </a:solidFill>
                <a:latin typeface="Courier New"/>
                <a:cs typeface="Courier New"/>
              </a:rPr>
              <a:t>App</a:t>
            </a:r>
            <a:r>
              <a:rPr sz="2800" spc="-5" dirty="0">
                <a:solidFill>
                  <a:srgbClr val="68686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3957" y="872693"/>
            <a:ext cx="759714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Redux</a:t>
            </a:r>
            <a:r>
              <a:rPr spc="-60" dirty="0"/>
              <a:t> </a:t>
            </a: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701" y="5173802"/>
            <a:ext cx="8993505" cy="220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indent="-278765">
              <a:lnSpc>
                <a:spcPct val="100000"/>
              </a:lnSpc>
              <a:spcBef>
                <a:spcPts val="100"/>
              </a:spcBef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Redux allows you to manage the </a:t>
            </a:r>
            <a:r>
              <a:rPr sz="3600" i="1" dirty="0">
                <a:latin typeface="Arial"/>
                <a:cs typeface="Arial"/>
              </a:rPr>
              <a:t>state</a:t>
            </a:r>
            <a:r>
              <a:rPr sz="3600" i="1" spc="-14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with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i="1" dirty="0">
                <a:latin typeface="Arial"/>
                <a:cs typeface="Arial"/>
              </a:rPr>
              <a:t>predictable</a:t>
            </a:r>
            <a:r>
              <a:rPr sz="3600" i="1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behaviour.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0">
              <a:latin typeface="Times New Roman"/>
              <a:cs typeface="Times New Roman"/>
            </a:endParaRPr>
          </a:p>
          <a:p>
            <a:pPr marL="291465" indent="-278765">
              <a:lnSpc>
                <a:spcPct val="100000"/>
              </a:lnSpc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(previousState, </a:t>
            </a:r>
            <a:r>
              <a:rPr sz="3600" spc="-5" dirty="0">
                <a:latin typeface="Arial"/>
                <a:cs typeface="Arial"/>
              </a:rPr>
              <a:t>action) </a:t>
            </a:r>
            <a:r>
              <a:rPr sz="3600" dirty="0">
                <a:latin typeface="Arial"/>
                <a:cs typeface="Arial"/>
              </a:rPr>
              <a:t>=&gt;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newState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14983"/>
            <a:ext cx="13004292" cy="7126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10769600" y="9104699"/>
            <a:ext cx="18954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1861" y="3832301"/>
            <a:ext cx="8103234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Time-travel</a:t>
            </a:r>
            <a:r>
              <a:rPr spc="-70" dirty="0"/>
              <a:t> </a:t>
            </a:r>
            <a:r>
              <a:rPr dirty="0"/>
              <a:t>Demo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pc="-5" dirty="0"/>
              <a:t>React </a:t>
            </a:r>
            <a:r>
              <a:rPr dirty="0"/>
              <a:t>+</a:t>
            </a:r>
            <a:r>
              <a:rPr spc="-70" dirty="0"/>
              <a:t> </a:t>
            </a:r>
            <a:r>
              <a:rPr spc="-5" dirty="0"/>
              <a:t>Redux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0845800" y="9104699"/>
            <a:ext cx="1819275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pc="-5" dirty="0"/>
              <a:t>@</a:t>
            </a:r>
            <a:r>
              <a:rPr lang="en-US" spc="-5" dirty="0" err="1"/>
              <a:t>imyagnesh</a:t>
            </a:r>
            <a:endParaRPr lang="en-US" spc="-5" dirty="0"/>
          </a:p>
          <a:p>
            <a:pPr marL="12700">
              <a:lnSpc>
                <a:spcPts val="2755"/>
              </a:lnSpc>
            </a:pP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5689" y="872693"/>
            <a:ext cx="73120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Why this</a:t>
            </a:r>
            <a:r>
              <a:rPr spc="-55" dirty="0"/>
              <a:t> </a:t>
            </a:r>
            <a:r>
              <a:rPr spc="-5" dirty="0"/>
              <a:t>Stack?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701" y="4366386"/>
            <a:ext cx="6200775" cy="382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indent="-278765">
              <a:lnSpc>
                <a:spcPct val="100000"/>
              </a:lnSpc>
              <a:spcBef>
                <a:spcPts val="100"/>
              </a:spcBef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Reusable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Components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-"/>
            </a:pPr>
            <a:endParaRPr sz="3650">
              <a:latin typeface="Times New Roman"/>
              <a:cs typeface="Times New Roman"/>
            </a:endParaRPr>
          </a:p>
          <a:p>
            <a:pPr marL="291465" indent="-278765">
              <a:lnSpc>
                <a:spcPct val="100000"/>
              </a:lnSpc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Predictable Code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(functional)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-"/>
            </a:pPr>
            <a:endParaRPr sz="3650">
              <a:latin typeface="Times New Roman"/>
              <a:cs typeface="Times New Roman"/>
            </a:endParaRPr>
          </a:p>
          <a:p>
            <a:pPr marL="291465" indent="-278765">
              <a:lnSpc>
                <a:spcPct val="100000"/>
              </a:lnSpc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TimeTravel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-"/>
            </a:pPr>
            <a:endParaRPr sz="3650">
              <a:latin typeface="Times New Roman"/>
              <a:cs typeface="Times New Roman"/>
            </a:endParaRPr>
          </a:p>
          <a:p>
            <a:pPr marL="291465" indent="-278765">
              <a:lnSpc>
                <a:spcPct val="100000"/>
              </a:lnSpc>
              <a:buChar char="-"/>
              <a:tabLst>
                <a:tab pos="292100" algn="l"/>
              </a:tabLst>
            </a:pPr>
            <a:r>
              <a:rPr sz="3600" dirty="0">
                <a:latin typeface="Arial"/>
                <a:cs typeface="Arial"/>
              </a:rPr>
              <a:t>Performant &amp;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lightweight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1870</Words>
  <Application>Microsoft Macintosh PowerPoint</Application>
  <PresentationFormat>Custom</PresentationFormat>
  <Paragraphs>504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Calibri</vt:lpstr>
      <vt:lpstr>Courier New</vt:lpstr>
      <vt:lpstr>Times New Roman</vt:lpstr>
      <vt:lpstr>Arial</vt:lpstr>
      <vt:lpstr>Office Theme</vt:lpstr>
      <vt:lpstr>PowerPoint Presentation</vt:lpstr>
      <vt:lpstr>PowerPoint Presentation</vt:lpstr>
      <vt:lpstr>ECMAScript2015</vt:lpstr>
      <vt:lpstr>Main goals of ES6</vt:lpstr>
      <vt:lpstr>ES6 -today</vt:lpstr>
      <vt:lpstr>PowerPoint Presentation</vt:lpstr>
      <vt:lpstr>ES6 in browsers today</vt:lpstr>
      <vt:lpstr>Babel - usage</vt:lpstr>
      <vt:lpstr>Babel - użycie</vt:lpstr>
      <vt:lpstr>ES6 in practice</vt:lpstr>
      <vt:lpstr>ES5: var</vt:lpstr>
      <vt:lpstr>ES5: var - hoisting</vt:lpstr>
      <vt:lpstr>ES6: let is new var</vt:lpstr>
      <vt:lpstr>ES5…</vt:lpstr>
      <vt:lpstr>…ES6: const</vt:lpstr>
      <vt:lpstr>ES5: concatenation</vt:lpstr>
      <vt:lpstr>ES5: long strings</vt:lpstr>
      <vt:lpstr>ES6: Template strings</vt:lpstr>
      <vt:lpstr>ES6: Object declarations</vt:lpstr>
      <vt:lpstr>ES6: Classes</vt:lpstr>
      <vt:lpstr>ES6: Classes</vt:lpstr>
      <vt:lpstr>ES6: Setters &amp; getters</vt:lpstr>
      <vt:lpstr>ES6: Default params</vt:lpstr>
      <vt:lpstr>ES5 recap: map</vt:lpstr>
      <vt:lpstr>ES5 recap: filter</vt:lpstr>
      <vt:lpstr>ES5 recap: reduce</vt:lpstr>
      <vt:lpstr>ES6: Arrow functions</vt:lpstr>
      <vt:lpstr>ES6: Arrow functions</vt:lpstr>
      <vt:lpstr>Arrow functions: this</vt:lpstr>
      <vt:lpstr>ES5: for … in</vt:lpstr>
      <vt:lpstr>ES6: for … of</vt:lpstr>
      <vt:lpstr>Asynchronus programming</vt:lpstr>
      <vt:lpstr>Async programming, ES5</vt:lpstr>
      <vt:lpstr>Async programming, ES5</vt:lpstr>
      <vt:lpstr>ES6: Promise</vt:lpstr>
      <vt:lpstr>Promises</vt:lpstr>
      <vt:lpstr>Promises</vt:lpstr>
      <vt:lpstr>Callback hell, ES5</vt:lpstr>
      <vt:lpstr>Promises</vt:lpstr>
      <vt:lpstr>Modules (ES5)</vt:lpstr>
      <vt:lpstr>Modules (ES6) in browser</vt:lpstr>
      <vt:lpstr>What we have learned?</vt:lpstr>
      <vt:lpstr>Other ES6 features</vt:lpstr>
      <vt:lpstr>React</vt:lpstr>
      <vt:lpstr>Virtual DOM</vt:lpstr>
      <vt:lpstr>Virtual DOM</vt:lpstr>
      <vt:lpstr>Virtual DOM</vt:lpstr>
      <vt:lpstr>Virtual DOM Benefits</vt:lpstr>
      <vt:lpstr>Our first Experiment Part I</vt:lpstr>
      <vt:lpstr>Our first Experiment Part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JSX</vt:lpstr>
      <vt:lpstr>Rendering a Component</vt:lpstr>
      <vt:lpstr>PowerPoint Presentation</vt:lpstr>
      <vt:lpstr>Rendering a Component</vt:lpstr>
      <vt:lpstr>Nested Components Part I</vt:lpstr>
      <vt:lpstr>Nested Components Part II</vt:lpstr>
      <vt:lpstr>PowerPoint Presentation</vt:lpstr>
      <vt:lpstr>PowerPoint Presentation</vt:lpstr>
      <vt:lpstr>Nested Components Part III</vt:lpstr>
      <vt:lpstr>Stateless Function Components</vt:lpstr>
      <vt:lpstr>PowerPoint Presentation</vt:lpstr>
      <vt:lpstr>PowerPoint Presentation</vt:lpstr>
      <vt:lpstr>PowerPoint Presentation</vt:lpstr>
      <vt:lpstr>Predictable</vt:lpstr>
      <vt:lpstr>PowerPoint Presentation</vt:lpstr>
      <vt:lpstr>If/Else</vt:lpstr>
      <vt:lpstr>If/Else</vt:lpstr>
      <vt:lpstr>Loop</vt:lpstr>
      <vt:lpstr>Loop</vt:lpstr>
      <vt:lpstr>React Summary</vt:lpstr>
      <vt:lpstr>Interaction</vt:lpstr>
      <vt:lpstr>PowerPoint Presentation</vt:lpstr>
      <vt:lpstr>PowerPoint Presentation</vt:lpstr>
      <vt:lpstr>PowerPoint Presentation</vt:lpstr>
      <vt:lpstr>What about Flux?</vt:lpstr>
      <vt:lpstr>Basic Principle</vt:lpstr>
      <vt:lpstr>PowerPoint Presentation</vt:lpstr>
      <vt:lpstr>Redux Flow</vt:lpstr>
      <vt:lpstr>Feels like Fear just turned  into a Superpower</vt:lpstr>
      <vt:lpstr>Action</vt:lpstr>
      <vt:lpstr>Action Creator</vt:lpstr>
      <vt:lpstr>Reducer</vt:lpstr>
      <vt:lpstr>Store</vt:lpstr>
      <vt:lpstr>Connect React with Redux</vt:lpstr>
      <vt:lpstr>Connect React +Redux</vt:lpstr>
      <vt:lpstr>Redux Summary</vt:lpstr>
      <vt:lpstr>PowerPoint Presentation</vt:lpstr>
      <vt:lpstr>Time-travel Demo</vt:lpstr>
      <vt:lpstr>Why this Stack?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7</cp:revision>
  <dcterms:created xsi:type="dcterms:W3CDTF">2018-08-09T18:45:07Z</dcterms:created>
  <dcterms:modified xsi:type="dcterms:W3CDTF">2018-08-09T20:07:02Z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2015-11-24T00:00:00Z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2018-08-09T00:00:00Z</vt:filetime>
  </property>
</Properties>
</file>